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1pPr>
    <a:lvl2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2pPr>
    <a:lvl3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3pPr>
    <a:lvl4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4pPr>
    <a:lvl5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5pPr>
    <a:lvl6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6pPr>
    <a:lvl7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7pPr>
    <a:lvl8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8pPr>
    <a:lvl9pPr algn="ctr" defTabSz="584200">
      <a:defRPr sz="3600">
        <a:solidFill>
          <a:srgbClr val="535353"/>
        </a:solidFill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E2E4"/>
          </a:solidFill>
        </a:fill>
      </a:tcStyle>
    </a:wholeTbl>
    <a:band2H>
      <a:tcTxStyle b="def" i="def"/>
      <a:tcStyle>
        <a:tcBdr/>
        <a:fill>
          <a:solidFill>
            <a:srgbClr val="EBF1F2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8AAB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8AAB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8AAB3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1DDCB"/>
          </a:solidFill>
        </a:fill>
      </a:tcStyle>
    </a:wholeTbl>
    <a:band2H>
      <a:tcTxStyle b="def" i="def"/>
      <a:tcStyle>
        <a:tcBdr/>
        <a:fill>
          <a:solidFill>
            <a:srgbClr val="F8EF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9971A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9971A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9971A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D3D7"/>
          </a:solidFill>
        </a:fill>
      </a:tcStyle>
    </a:wholeTbl>
    <a:band2H>
      <a:tcTxStyle b="def" i="def"/>
      <a:tcStyle>
        <a:tcBdr/>
        <a:fill>
          <a:solidFill>
            <a:srgbClr val="E9EAEC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06B7E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06B7E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AAB3"/>
          </a:solidFill>
        </a:fill>
      </a:tcStyle>
    </a:firstCol>
    <a:lastRow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353"/>
              </a:solidFill>
              <a:prstDash val="solid"/>
              <a:bevel/>
            </a:ln>
          </a:top>
          <a:bottom>
            <a:ln w="25400" cap="flat">
              <a:solidFill>
                <a:srgbClr val="535353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353"/>
              </a:solidFill>
              <a:prstDash val="solid"/>
              <a:bevel/>
            </a:ln>
          </a:top>
          <a:bottom>
            <a:ln w="25400" cap="flat">
              <a:solidFill>
                <a:srgbClr val="535353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AAB3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3535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3535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35353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bevel/>
            </a:ln>
          </a:left>
          <a:right>
            <a:ln w="12700" cap="flat">
              <a:solidFill>
                <a:srgbClr val="535353"/>
              </a:solidFill>
              <a:prstDash val="solid"/>
              <a:bevel/>
            </a:ln>
          </a:right>
          <a:top>
            <a:ln w="12700" cap="flat">
              <a:solidFill>
                <a:srgbClr val="535353"/>
              </a:solidFill>
              <a:prstDash val="solid"/>
              <a:bevel/>
            </a:ln>
          </a:top>
          <a:bottom>
            <a:ln w="12700" cap="flat">
              <a:solidFill>
                <a:srgbClr val="535353"/>
              </a:solidFill>
              <a:prstDash val="solid"/>
              <a:bevel/>
            </a:ln>
          </a:bottom>
          <a:insideH>
            <a:ln w="12700" cap="flat">
              <a:solidFill>
                <a:srgbClr val="535353"/>
              </a:solidFill>
              <a:prstDash val="solid"/>
              <a:bevel/>
            </a:ln>
          </a:insideH>
          <a:insideV>
            <a:ln w="12700" cap="flat">
              <a:solidFill>
                <a:srgbClr val="535353"/>
              </a:solidFill>
              <a:prstDash val="solid"/>
              <a:bevel/>
            </a:ln>
          </a:insideV>
        </a:tcBdr>
        <a:fill>
          <a:solidFill>
            <a:srgbClr val="53535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bevel/>
            </a:ln>
          </a:left>
          <a:right>
            <a:ln w="12700" cap="flat">
              <a:solidFill>
                <a:srgbClr val="535353"/>
              </a:solidFill>
              <a:prstDash val="solid"/>
              <a:bevel/>
            </a:ln>
          </a:right>
          <a:top>
            <a:ln w="12700" cap="flat">
              <a:solidFill>
                <a:srgbClr val="535353"/>
              </a:solidFill>
              <a:prstDash val="solid"/>
              <a:bevel/>
            </a:ln>
          </a:top>
          <a:bottom>
            <a:ln w="12700" cap="flat">
              <a:solidFill>
                <a:srgbClr val="535353"/>
              </a:solidFill>
              <a:prstDash val="solid"/>
              <a:bevel/>
            </a:ln>
          </a:bottom>
          <a:insideH>
            <a:ln w="12700" cap="flat">
              <a:solidFill>
                <a:srgbClr val="535353"/>
              </a:solidFill>
              <a:prstDash val="solid"/>
              <a:bevel/>
            </a:ln>
          </a:insideH>
          <a:insideV>
            <a:ln w="12700" cap="flat">
              <a:solidFill>
                <a:srgbClr val="535353"/>
              </a:solidFill>
              <a:prstDash val="solid"/>
              <a:bevel/>
            </a:ln>
          </a:insideV>
        </a:tcBdr>
        <a:fill>
          <a:solidFill>
            <a:srgbClr val="535353">
              <a:alpha val="20000"/>
            </a:srgbClr>
          </a:solidFill>
        </a:fill>
      </a:tcStyle>
    </a:firstCol>
    <a:lastRow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bevel/>
            </a:ln>
          </a:left>
          <a:right>
            <a:ln w="12700" cap="flat">
              <a:solidFill>
                <a:srgbClr val="535353"/>
              </a:solidFill>
              <a:prstDash val="solid"/>
              <a:bevel/>
            </a:ln>
          </a:right>
          <a:top>
            <a:ln w="50800" cap="flat">
              <a:solidFill>
                <a:srgbClr val="535353"/>
              </a:solidFill>
              <a:prstDash val="solid"/>
              <a:bevel/>
            </a:ln>
          </a:top>
          <a:bottom>
            <a:ln w="12700" cap="flat">
              <a:solidFill>
                <a:srgbClr val="535353"/>
              </a:solidFill>
              <a:prstDash val="solid"/>
              <a:bevel/>
            </a:ln>
          </a:bottom>
          <a:insideH>
            <a:ln w="12700" cap="flat">
              <a:solidFill>
                <a:srgbClr val="535353"/>
              </a:solidFill>
              <a:prstDash val="solid"/>
              <a:bevel/>
            </a:ln>
          </a:insideH>
          <a:insideV>
            <a:ln w="12700" cap="flat">
              <a:solidFill>
                <a:srgbClr val="535353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535353"/>
        </a:fontRef>
        <a:srgbClr val="535353"/>
      </a:tcTxStyle>
      <a:tcStyle>
        <a:tcBdr>
          <a:left>
            <a:ln w="12700" cap="flat">
              <a:solidFill>
                <a:srgbClr val="535353"/>
              </a:solidFill>
              <a:prstDash val="solid"/>
              <a:bevel/>
            </a:ln>
          </a:left>
          <a:right>
            <a:ln w="12700" cap="flat">
              <a:solidFill>
                <a:srgbClr val="535353"/>
              </a:solidFill>
              <a:prstDash val="solid"/>
              <a:bevel/>
            </a:ln>
          </a:right>
          <a:top>
            <a:ln w="12700" cap="flat">
              <a:solidFill>
                <a:srgbClr val="535353"/>
              </a:solidFill>
              <a:prstDash val="solid"/>
              <a:bevel/>
            </a:ln>
          </a:top>
          <a:bottom>
            <a:ln w="25400" cap="flat">
              <a:solidFill>
                <a:srgbClr val="535353"/>
              </a:solidFill>
              <a:prstDash val="solid"/>
              <a:bevel/>
            </a:ln>
          </a:bottom>
          <a:insideH>
            <a:ln w="12700" cap="flat">
              <a:solidFill>
                <a:srgbClr val="535353"/>
              </a:solidFill>
              <a:prstDash val="solid"/>
              <a:bevel/>
            </a:ln>
          </a:insideH>
          <a:insideV>
            <a:ln w="12700" cap="flat">
              <a:solidFill>
                <a:srgbClr val="535353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355600" y="262"/>
            <a:ext cx="12293600" cy="2945876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355600" y="2702293"/>
            <a:ext cx="5892800" cy="6355614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5600" y="244103"/>
            <a:ext cx="12293600" cy="2458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5600" y="2702293"/>
            <a:ext cx="12293600" cy="6355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  <a:endParaRPr sz="46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  <a:endParaRPr sz="46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  <a:endParaRPr sz="46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  <a:endParaRPr sz="46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algn="ctr" defTabSz="584200">
        <a:defRPr cap="all" sz="72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placewisemedia.com" TargetMode="External"/><Relationship Id="rId3" Type="http://schemas.openxmlformats.org/officeDocument/2006/relationships/hyperlink" Target="mailto:bagus@placewise.com" TargetMode="External"/><Relationship Id="rId4" Type="http://schemas.openxmlformats.org/officeDocument/2006/relationships/hyperlink" Target="mailto:bagus@megabar.net" TargetMode="External"/><Relationship Id="rId5" Type="http://schemas.openxmlformats.org/officeDocument/2006/relationships/hyperlink" Target="https://megabar.slack.com" TargetMode="External"/><Relationship Id="rId6" Type="http://schemas.openxmlformats.org/officeDocument/2006/relationships/hyperlink" Target="https://github.com/megabar/megabar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railscasts.com/episodes/151-rack-middleware" TargetMode="Externa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-54SDanDC00" TargetMode="External"/><Relationship Id="rId3" Type="http://schemas.openxmlformats.org/officeDocument/2006/relationships/hyperlink" Target="http://guides.rubyonrails.org/engines.html" TargetMode="External"/><Relationship Id="rId4" Type="http://schemas.openxmlformats.org/officeDocument/2006/relationships/hyperlink" Target="http://railscasts.com/episodes/277-mountable-engines" TargetMode="External"/><Relationship Id="rId5" Type="http://schemas.openxmlformats.org/officeDocument/2006/relationships/hyperlink" Target="http://www.toptal.com/ruby-on-rails/rails-engines-in-the-wild-real-world-examples-of-rails-engines-in-action" TargetMode="External"/><Relationship Id="rId6" Type="http://schemas.openxmlformats.org/officeDocument/2006/relationships/hyperlink" Target="http://tech.taskrabbit.com/blog/2014/02/11/rails-4-engines/" TargetMode="External"/><Relationship Id="rId7" Type="http://schemas.openxmlformats.org/officeDocument/2006/relationships/hyperlink" Target="http://pivotallabs.com/migrating-from-a-single-rails-app-to-a-suite-of-rails-engines/" TargetMode="External"/><Relationship Id="rId8" Type="http://schemas.openxmlformats.org/officeDocument/2006/relationships/hyperlink" Target="http://www.slideshare.net/AndyMaleh/rails-engine-patterns" TargetMode="External"/><Relationship Id="rId9" Type="http://schemas.openxmlformats.org/officeDocument/2006/relationships/hyperlink" Target="https://github.com/pat/combustion" TargetMode="External"/><Relationship Id="rId10" Type="http://schemas.openxmlformats.org/officeDocument/2006/relationships/hyperlink" Target="http://guides.rubygems.org/publishing/" TargetMode="External"/><Relationship Id="rId11" Type="http://schemas.openxmlformats.org/officeDocument/2006/relationships/hyperlink" Target="http://dev.af83.com/2011/02/22/rails-3-controllers-unit-testing-with-rack.html" TargetMode="External"/><Relationship Id="rId12" Type="http://schemas.openxmlformats.org/officeDocument/2006/relationships/hyperlink" Target="https://blog.engineyard.com/2014/keeping-your-rails-controllers-dry-with-services" TargetMode="External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megabar/megabar" TargetMode="External"/><Relationship Id="rId3" Type="http://schemas.openxmlformats.org/officeDocument/2006/relationships/hyperlink" Target="mailto:bagus@Bagus.org?subject=" TargetMode="External"/><Relationship Id="rId4" Type="http://schemas.openxmlformats.org/officeDocument/2006/relationships/hyperlink" Target="http://megabar.slack.com" TargetMode="External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355600" y="406400"/>
            <a:ext cx="12293600" cy="23101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Component Based Architecture in Ruby</a:t>
            </a:r>
          </a:p>
        </p:txBody>
      </p:sp>
      <p:sp>
        <p:nvSpPr>
          <p:cNvPr id="33" name="Shape 33"/>
          <p:cNvSpPr/>
          <p:nvPr/>
        </p:nvSpPr>
        <p:spPr>
          <a:xfrm>
            <a:off x="3273607" y="3371850"/>
            <a:ext cx="6457585" cy="488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Bagus 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latin typeface="Gill Sans Light"/>
                <a:ea typeface="Gill Sans Light"/>
                <a:cs typeface="Gill Sans Light"/>
                <a:sym typeface="Gill Sans Light"/>
              </a:rPr>
              <a:t>(pronounced BAY-jus)</a:t>
            </a:r>
            <a:endParaRPr sz="13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latin typeface="Gill Sans Light"/>
                <a:ea typeface="Gill Sans Light"/>
                <a:cs typeface="Gill Sans Light"/>
                <a:sym typeface="Gill Sans Light"/>
              </a:rPr>
              <a:t>Director of Engineering @ Placewise Media</a:t>
            </a:r>
            <a:endParaRPr sz="29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 invalidUrl="" action="" tgtFrame="" tooltip="" history="1" highlightClick="0" endSnd="0"/>
              </a:rPr>
              <a:t>http://www.placewisemedia.com</a:t>
            </a:r>
            <a:endParaRPr sz="31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 invalidUrl="" action="" tgtFrame="" tooltip="" history="1" highlightClick="0" endSnd="0"/>
              </a:rPr>
              <a:t>bagus@placewise.com</a:t>
            </a:r>
            <a:endParaRPr sz="31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1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4" invalidUrl="" action="" tgtFrame="" tooltip="" history="1" highlightClick="0" endSnd="0"/>
              </a:rPr>
              <a:t>bagus@megabar.net</a:t>
            </a:r>
            <a:endParaRPr sz="31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  <a:hlinkClick r:id="rId5" invalidUrl="" action="" tgtFrame="" tooltip="" history="1" highlightClick="0" endSnd="0"/>
              </a:rPr>
              <a:t>http://megabar.net</a:t>
            </a:r>
            <a:endParaRPr sz="31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latin typeface="Gill Sans Light"/>
                <a:ea typeface="Gill Sans Light"/>
                <a:cs typeface="Gill Sans Light"/>
                <a:sym typeface="Gill Sans Light"/>
                <a:hlinkClick r:id="rId6" invalidUrl="" action="" tgtFrame="" tooltip="" history="1" highlightClick="0" endSnd="0"/>
              </a:rPr>
              <a:t>https://github.com/megabar/megabar</a:t>
            </a:r>
            <a:endParaRPr sz="31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latin typeface="Gill Sans Light"/>
                <a:ea typeface="Gill Sans Light"/>
                <a:cs typeface="Gill Sans Light"/>
                <a:sym typeface="Gill Sans Light"/>
                <a:hlinkClick r:id="rId5" invalidUrl="" action="" tgtFrame="" tooltip="" history="1" highlightClick="0" endSnd="0"/>
              </a:rPr>
              <a:t>https://megabar.slack.com</a:t>
            </a:r>
            <a:endParaRPr sz="3100"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355600" y="-4318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Examples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355600" y="15748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1859767" indent="-1859767" defTabSz="356361"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Forem</a:t>
            </a:r>
            <a:r>
              <a:rPr sz="2800"/>
              <a:t>: Adds a forum system to a rails app</a:t>
            </a:r>
            <a:endParaRPr sz="2800"/>
          </a:p>
          <a:p>
            <a:pPr lvl="0" marL="1859767" indent="-1859767" defTabSz="356361"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Devise: </a:t>
            </a:r>
            <a:r>
              <a:rPr sz="2800"/>
              <a:t>Plug and play authentication</a:t>
            </a:r>
            <a:endParaRPr sz="28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1859767" indent="-1859767" defTabSz="356361"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Spree</a:t>
            </a:r>
            <a:r>
              <a:rPr sz="2800"/>
              <a:t>: Fully functional e-commerce platform</a:t>
            </a:r>
          </a:p>
          <a:p>
            <a:pPr lvl="0" marL="1859767" indent="-1859767" defTabSz="356361"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Dashboard</a:t>
            </a:r>
            <a:r>
              <a:rPr sz="2800"/>
              <a:t>: Reads through all the controllers and extracts views that are candidates for being displayed on the dashboard</a:t>
            </a:r>
          </a:p>
          <a:p>
            <a:pPr lvl="0" marL="1859767" indent="-1859767" defTabSz="356361"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HelpEngine</a:t>
            </a:r>
            <a:r>
              <a:rPr sz="2800"/>
              <a:t>: Lets you manage and place context sensitive help links</a:t>
            </a:r>
          </a:p>
          <a:p>
            <a:pPr lvl="0" marL="1859767" indent="-1859767" defTabSz="356361"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RefineryCMS</a:t>
            </a:r>
            <a:r>
              <a:rPr sz="2800"/>
              <a:t>: Provides content management</a:t>
            </a:r>
          </a:p>
          <a:p>
            <a:pPr lvl="0" marL="1859767" indent="-1859767" defTabSz="356361">
              <a:spcBef>
                <a:spcPts val="2800"/>
              </a:spcBef>
              <a:buClr>
                <a:srgbClr val="A61702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00">
                <a:latin typeface="Gill Sans SemiBold"/>
                <a:ea typeface="Gill Sans SemiBold"/>
                <a:cs typeface="Gill Sans SemiBold"/>
                <a:sym typeface="Gill Sans SemiBold"/>
              </a:rPr>
              <a:t>MegaBar</a:t>
            </a:r>
            <a:r>
              <a:rPr sz="2800"/>
              <a:t>: An enterprise scale website and api building tool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355600" y="253999"/>
            <a:ext cx="12293600" cy="1483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MegaBar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368300" y="23368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1191176" indent="-1191176" defTabSz="332058">
              <a:spcBef>
                <a:spcPts val="25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Control for multiple themes and sites. Examples: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lvl="2" marL="2211748" indent="-1191176" defTabSz="332058">
              <a:spcBef>
                <a:spcPts val="25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Newspapers/Magazines</a:t>
            </a:r>
            <a:endParaRPr sz="1700">
              <a:latin typeface="Gill Sans"/>
              <a:ea typeface="Gill Sans"/>
              <a:cs typeface="Gill Sans"/>
              <a:sym typeface="Gill Sans"/>
            </a:endParaRPr>
          </a:p>
          <a:p>
            <a:pPr lvl="2" marL="2211748" indent="-1191176" defTabSz="332058">
              <a:spcBef>
                <a:spcPts val="2500"/>
              </a:spcBef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Real estate sites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2" marL="2211748" indent="-1191176" defTabSz="332058">
              <a:spcBef>
                <a:spcPts val="2500"/>
              </a:spcBef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Schools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0" marL="1191176" indent="-1191176" defTabSz="332058">
              <a:spcBef>
                <a:spcPts val="25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Support for h</a:t>
            </a:r>
            <a:r>
              <a:rPr sz="2500">
                <a:latin typeface="Gill Sans"/>
                <a:ea typeface="Gill Sans"/>
                <a:cs typeface="Gill Sans"/>
                <a:sym typeface="Gill Sans"/>
              </a:rPr>
              <a:t>undreds of models on hundreds of pages for hundreds of sites with multiple themes in a single instance.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0" marL="1191176" indent="-1191176" defTabSz="332058">
              <a:spcBef>
                <a:spcPts val="25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Easy to build d</a:t>
            </a:r>
            <a:r>
              <a:rPr sz="2500">
                <a:latin typeface="Gill Sans"/>
                <a:ea typeface="Gill Sans"/>
                <a:cs typeface="Gill Sans"/>
                <a:sym typeface="Gill Sans"/>
              </a:rPr>
              <a:t>ata entry systems! - Our first client!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0" marL="1191176" indent="-1191176" defTabSz="332058">
              <a:spcBef>
                <a:spcPts val="25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GUI-based development with rails standard code overrides.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0" marL="1191176" indent="-1191176" defTabSz="332058">
              <a:spcBef>
                <a:spcPts val="25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API development</a:t>
            </a:r>
          </a:p>
        </p:txBody>
      </p:sp>
      <p:sp>
        <p:nvSpPr>
          <p:cNvPr id="77" name="Shape 77"/>
          <p:cNvSpPr/>
          <p:nvPr/>
        </p:nvSpPr>
        <p:spPr>
          <a:xfrm>
            <a:off x="2082800" y="1669861"/>
            <a:ext cx="82327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3500"/>
              <a:t>Enterprise-scale website and api building tool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/>
              <a:t>Megabar Part 2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300">
                <a:solidFill>
                  <a:srgbClr val="535353"/>
                </a:solidFill>
              </a:rPr>
              <a:t>What’s the Vision?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0" indent="0" defTabSz="385572">
              <a:spcBef>
                <a:spcPts val="3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After the core MVC Stuff is settled and spec’d: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2651706" indent="-2651706" defTabSz="385572">
              <a:spcBef>
                <a:spcPts val="30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trike="sngStrike" sz="3000">
                <a:latin typeface="Gill Sans"/>
                <a:ea typeface="Gill Sans"/>
                <a:cs typeface="Gill Sans"/>
                <a:sym typeface="Gill Sans"/>
              </a:rPr>
              <a:t>Layout Engine: Supports multiple pages with multiple layouts and multiple containers per layout</a:t>
            </a:r>
            <a:r>
              <a:rPr sz="3000">
                <a:latin typeface="Gill Sans"/>
                <a:ea typeface="Gill Sans"/>
                <a:cs typeface="Gill Sans"/>
                <a:sym typeface="Gill Sans"/>
              </a:rPr>
              <a:t>. Supports responsive, mobile, blueprint, bootstrap.</a:t>
            </a:r>
            <a:endParaRPr sz="3000">
              <a:latin typeface="Gill Sans"/>
              <a:ea typeface="Gill Sans"/>
              <a:cs typeface="Gill Sans"/>
              <a:sym typeface="Gill Sans"/>
            </a:endParaRPr>
          </a:p>
          <a:p>
            <a:pPr lvl="0" marL="2651706" indent="-2651706" defTabSz="385572">
              <a:spcBef>
                <a:spcPts val="30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Theme Engine: Supports multiple sites and sharing multiple themes </a:t>
            </a:r>
            <a:endParaRPr sz="3000">
              <a:latin typeface="Gill Sans"/>
              <a:ea typeface="Gill Sans"/>
              <a:cs typeface="Gill Sans"/>
              <a:sym typeface="Gill Sans"/>
            </a:endParaRPr>
          </a:p>
          <a:p>
            <a:pPr lvl="0" marL="2651706" indent="-2651706" defTabSz="385572">
              <a:spcBef>
                <a:spcPts val="30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Asset Engine: Allows JavaScript and other assets to be assigned to things at any level from a checkbox to pages to themes.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algn="ctr" defTabSz="385572">
              <a:spcBef>
                <a:spcPts val="3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Lots of UX attention to make it easy to use. 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0" y="1403350"/>
            <a:ext cx="5384800" cy="694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body" idx="1"/>
          </p:nvPr>
        </p:nvSpPr>
        <p:spPr>
          <a:xfrm>
            <a:off x="355600" y="1219196"/>
            <a:ext cx="12293600" cy="4816052"/>
          </a:xfrm>
          <a:prstGeom prst="rect">
            <a:avLst/>
          </a:prstGeom>
        </p:spPr>
        <p:txBody>
          <a:bodyPr/>
          <a:lstStyle/>
          <a:p>
            <a:pPr lvl="2" marL="0" indent="457200" defTabSz="502412">
              <a:lnSpc>
                <a:spcPct val="100000"/>
              </a:lnSpc>
              <a:spcBef>
                <a:spcPts val="3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2600">
                <a:latin typeface="Courier New"/>
                <a:ea typeface="Courier New"/>
                <a:cs typeface="Courier New"/>
                <a:sym typeface="Courier New"/>
              </a:rPr>
              <a:t>rails plugin new MegaBar —mountable</a:t>
            </a:r>
            <a:endParaRPr b="1" sz="2600">
              <a:latin typeface="Courier New"/>
              <a:ea typeface="Courier New"/>
              <a:cs typeface="Courier New"/>
              <a:sym typeface="Courier New"/>
            </a:endParaRPr>
          </a:p>
          <a:p>
            <a:pPr lvl="2" marL="2245147" indent="-1349543" defTabSz="502412">
              <a:lnSpc>
                <a:spcPct val="100000"/>
              </a:lnSpc>
              <a:spcBef>
                <a:spcPts val="3900"/>
              </a:spcBef>
              <a:buClr>
                <a:srgbClr val="535353"/>
              </a:buClr>
              <a:buFont typeface="Courier New"/>
              <a:defRPr sz="1800">
                <a:solidFill>
                  <a:srgbClr val="000000"/>
                </a:solidFill>
              </a:defRPr>
            </a:pPr>
            <a:r>
              <a:rPr sz="2600">
                <a:latin typeface="Gill Sans"/>
                <a:ea typeface="Gill Sans"/>
                <a:cs typeface="Gill Sans"/>
                <a:sym typeface="Gill Sans"/>
              </a:rPr>
              <a:t>Mountable like ‘full’ but does more.. adds asset manifest files, namespaces application controller, and more. Makes it more an rails app than a few methods.</a:t>
            </a: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lvl="2" marL="1343405" indent="-447799" defTabSz="502412">
              <a:spcBef>
                <a:spcPts val="3900"/>
              </a:spcBef>
              <a:buClr>
                <a:srgbClr val="535353"/>
              </a:buClr>
              <a:buFont typeface="Courier New"/>
              <a:defRPr sz="1800">
                <a:solidFill>
                  <a:srgbClr val="000000"/>
                </a:solidFill>
              </a:defRPr>
            </a:pPr>
            <a:r>
              <a:rPr i="1">
                <a:latin typeface="Courier New"/>
                <a:ea typeface="Courier New"/>
                <a:cs typeface="Courier New"/>
                <a:sym typeface="Courier New"/>
              </a:rPr>
              <a:t>re: —dummy-path=spec/test_app - </a:t>
            </a:r>
            <a:r>
              <a:rPr i="1"/>
              <a:t>I use Combustion gem for testing</a:t>
            </a:r>
            <a:endParaRPr i="1"/>
          </a:p>
          <a:p>
            <a:pPr lvl="1" marL="0" indent="228600" defTabSz="502412">
              <a:spcBef>
                <a:spcPts val="39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00">
                <a:latin typeface="Gill Sans"/>
                <a:ea typeface="Gill Sans"/>
                <a:cs typeface="Gill Sans"/>
                <a:sym typeface="Gill Sans"/>
              </a:rPr>
              <a:t>Watch it go:</a:t>
            </a:r>
          </a:p>
        </p:txBody>
      </p:sp>
      <p:pic>
        <p:nvPicPr>
          <p:cNvPr id="85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786" y="5136920"/>
            <a:ext cx="4987714" cy="420393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>
            <p:ph type="title"/>
          </p:nvPr>
        </p:nvSpPr>
        <p:spPr>
          <a:xfrm>
            <a:off x="355600" y="244103"/>
            <a:ext cx="12293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BASICS</a:t>
            </a:r>
            <a:endParaRPr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Start An Engine</a:t>
            </a:r>
            <a:r>
              <a:rPr sz="3600"/>
              <a:t>: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 </a:t>
            </a:r>
          </a:p>
        </p:txBody>
      </p:sp>
      <p:sp>
        <p:nvSpPr>
          <p:cNvPr id="89" name="Shape 89"/>
          <p:cNvSpPr/>
          <p:nvPr/>
        </p:nvSpPr>
        <p:spPr>
          <a:xfrm>
            <a:off x="3222988" y="8242300"/>
            <a:ext cx="602541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Publish your Gem to rubygems: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gem push mega_bar-0.0.1.gem</a:t>
            </a:r>
          </a:p>
        </p:txBody>
      </p:sp>
      <p:sp>
        <p:nvSpPr>
          <p:cNvPr id="90" name="Shape 90"/>
          <p:cNvSpPr/>
          <p:nvPr/>
        </p:nvSpPr>
        <p:spPr>
          <a:xfrm>
            <a:off x="615212" y="1377949"/>
            <a:ext cx="12003435" cy="699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$:.push File.</a:t>
            </a:r>
            <a:r>
              <a:rPr sz="15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expand_path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"../lib"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__FILE__)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500">
                <a:latin typeface="Courier New"/>
                <a:ea typeface="Courier New"/>
                <a:cs typeface="Courier New"/>
                <a:sym typeface="Courier New"/>
              </a:rPr>
              <a:t># Maintain your gem's version:</a:t>
            </a:r>
            <a:endParaRPr b="1"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require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"mega_bar/version"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500">
                <a:latin typeface="Courier New"/>
                <a:ea typeface="Courier New"/>
                <a:cs typeface="Courier New"/>
                <a:sym typeface="Courier New"/>
              </a:rPr>
              <a:t># Describe your gem and declare its dependencies:</a:t>
            </a:r>
            <a:endParaRPr b="1"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Gem::Specification.new do |s|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s.name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    =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"mega_bar"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s.version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 = MegaBar::VERSION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s.authors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 = [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"Bagus et al"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]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s.email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   = [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"bagus@megabar.net"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]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s.homepage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=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"http://www.github.com/mega_bar/mega_bar"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s.summary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 =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"MegaBar Rails Engine"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s.description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"An enterprise scale website and api building tool 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s.license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   =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"MIT"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s.files = Dir[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sz="15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{app,config,db,lib}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/**/*"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"spec/internal/factories/**/*"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"MIT-LICENSE"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"Rakefile"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"README.rdoc"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]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i="1" sz="15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s.add_development_dependency "rspec", "~&gt; 2.6"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i="1" sz="15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#s.add_development_dependency 'rspec-rails'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s.add_dependency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"rails"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'seed_dump'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'seedbank'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500">
                <a:latin typeface="Courier New"/>
                <a:ea typeface="Courier New"/>
                <a:cs typeface="Courier New"/>
                <a:sym typeface="Courier New"/>
              </a:rPr>
              <a:t>s.add_development_dependency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'combustion'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'~&gt; 0.5.2'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s.add_development_dependency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"rake"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"~&gt; 10.0"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s.add_development_dependency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'rspec-core'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s.add_development_dependency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"simplecov"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'~&gt; 0.7.1'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s.add_development_dependency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"sqlite3"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 s.add_development_dependency 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'factory_girl_rails'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 s.test_files = Dir[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"spec/**/*"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]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0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1" name="Shape 91"/>
          <p:cNvSpPr/>
          <p:nvPr>
            <p:ph type="title"/>
          </p:nvPr>
        </p:nvSpPr>
        <p:spPr>
          <a:xfrm>
            <a:off x="355600" y="244103"/>
            <a:ext cx="12293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BASICS</a:t>
            </a:r>
            <a:endParaRPr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Gemspec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mega_bar/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mega_bar.gemspec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6283" y="0"/>
            <a:ext cx="8212233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xfrm>
            <a:off x="355600" y="266700"/>
            <a:ext cx="12293600" cy="1645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cap="none" sz="1800"/>
            </a:pPr>
            <a:r>
              <a:rPr cap="all" sz="7200"/>
              <a:t>LEt’s Mount it!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2142789" indent="-2142789" defTabSz="371441">
              <a:lnSpc>
                <a:spcPct val="108000"/>
              </a:lnSpc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20">
                <a:latin typeface="Gill Sans"/>
                <a:ea typeface="Gill Sans"/>
                <a:cs typeface="Gill Sans"/>
                <a:sym typeface="Gill Sans"/>
              </a:rPr>
              <a:t>Create a new rails app or use an existing:</a:t>
            </a:r>
            <a:r>
              <a:rPr sz="2820"/>
              <a:t> </a:t>
            </a:r>
            <a:r>
              <a:rPr b="1" sz="2350">
                <a:latin typeface="Courier"/>
                <a:ea typeface="Courier"/>
                <a:cs typeface="Courier"/>
                <a:sym typeface="Courier"/>
              </a:rPr>
              <a:t>rails new host_app</a:t>
            </a:r>
            <a:r>
              <a:rPr sz="2820"/>
              <a:t> </a:t>
            </a:r>
            <a:endParaRPr sz="2820"/>
          </a:p>
          <a:p>
            <a:pPr lvl="0" marL="2142789" indent="-2142789" defTabSz="371441">
              <a:lnSpc>
                <a:spcPct val="108000"/>
              </a:lnSpc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20">
                <a:latin typeface="Gill Sans"/>
                <a:ea typeface="Gill Sans"/>
                <a:cs typeface="Gill Sans"/>
                <a:sym typeface="Gill Sans"/>
              </a:rPr>
              <a:t>Edit the host app’s </a:t>
            </a:r>
            <a:r>
              <a:rPr sz="2820">
                <a:latin typeface="Gill Sans SemiBold"/>
                <a:ea typeface="Gill Sans SemiBold"/>
                <a:cs typeface="Gill Sans SemiBold"/>
                <a:sym typeface="Gill Sans SemiBold"/>
              </a:rPr>
              <a:t>Gemfile</a:t>
            </a:r>
            <a:r>
              <a:rPr sz="2820">
                <a:latin typeface="Gill Sans"/>
                <a:ea typeface="Gill Sans"/>
                <a:cs typeface="Gill Sans"/>
                <a:sym typeface="Gill Sans"/>
              </a:rPr>
              <a:t> and add the engine like you would any other gem</a:t>
            </a:r>
            <a:r>
              <a:rPr sz="2820"/>
              <a:t>:</a:t>
            </a:r>
            <a:endParaRPr sz="1504"/>
          </a:p>
          <a:p>
            <a:pPr lvl="1" marL="0" indent="643955" defTabSz="371441">
              <a:lnSpc>
                <a:spcPct val="108000"/>
              </a:lnSpc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504"/>
              <a:t>            </a:t>
            </a:r>
            <a:r>
              <a:rPr b="1" sz="2350">
                <a:latin typeface="Courier"/>
                <a:ea typeface="Courier"/>
                <a:cs typeface="Courier"/>
                <a:sym typeface="Courier"/>
              </a:rPr>
              <a:t>gem 'mega_bar', :path =&gt; '../megabar/'</a:t>
            </a:r>
            <a:endParaRPr sz="235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1785658" indent="-1785658" defTabSz="371441">
              <a:lnSpc>
                <a:spcPct val="108000"/>
              </a:lnSpc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350">
                <a:latin typeface="Gill Sans SemiBold"/>
                <a:ea typeface="Gill Sans SemiBold"/>
                <a:cs typeface="Gill Sans SemiBold"/>
                <a:sym typeface="Gill Sans SemiBold"/>
              </a:rPr>
              <a:t>‘</a:t>
            </a:r>
            <a:r>
              <a:rPr sz="2820">
                <a:latin typeface="Gill Sans"/>
                <a:ea typeface="Gill Sans"/>
                <a:cs typeface="Gill Sans"/>
                <a:sym typeface="Gill Sans"/>
              </a:rPr>
              <a:t>Mount’ the mega_bar routes into host app’s</a:t>
            </a:r>
            <a:r>
              <a:rPr sz="2820"/>
              <a:t> </a:t>
            </a:r>
            <a:r>
              <a:rPr sz="2820">
                <a:latin typeface="Gill Sans SemiBold"/>
                <a:ea typeface="Gill Sans SemiBold"/>
                <a:cs typeface="Gill Sans SemiBold"/>
                <a:sym typeface="Gill Sans SemiBold"/>
              </a:rPr>
              <a:t>config/routes.rb</a:t>
            </a:r>
            <a:r>
              <a:rPr sz="2820"/>
              <a:t>:</a:t>
            </a:r>
            <a:endParaRPr sz="1504"/>
          </a:p>
          <a:p>
            <a:pPr lvl="1" marL="0" indent="643955" defTabSz="371441">
              <a:lnSpc>
                <a:spcPct val="108000"/>
              </a:lnSpc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504"/>
              <a:t>            </a:t>
            </a:r>
            <a:r>
              <a:rPr b="1" sz="2350">
                <a:latin typeface="Courier"/>
                <a:ea typeface="Courier"/>
                <a:cs typeface="Courier"/>
                <a:sym typeface="Courier"/>
              </a:rPr>
              <a:t>mount MegaBar::Engine, at ‘/mega-bar/’</a:t>
            </a:r>
            <a:endParaRPr sz="235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2142789" indent="-2142789" defTabSz="371441">
              <a:lnSpc>
                <a:spcPct val="108000"/>
              </a:lnSpc>
              <a:spcBef>
                <a:spcPts val="28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820">
                <a:latin typeface="Gill Sans"/>
                <a:ea typeface="Gill Sans"/>
                <a:cs typeface="Gill Sans"/>
                <a:sym typeface="Gill Sans"/>
              </a:rPr>
              <a:t>Then start your server:</a:t>
            </a:r>
            <a:endParaRPr sz="1504">
              <a:latin typeface="Gill Sans"/>
              <a:ea typeface="Gill Sans"/>
              <a:cs typeface="Gill Sans"/>
              <a:sym typeface="Gill Sans"/>
            </a:endParaRPr>
          </a:p>
          <a:p>
            <a:pPr lvl="1" marL="0" indent="653425" defTabSz="371441">
              <a:lnSpc>
                <a:spcPct val="108000"/>
              </a:lnSpc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504">
                <a:latin typeface="Gill Sans"/>
                <a:ea typeface="Gill Sans"/>
                <a:cs typeface="Gill Sans"/>
                <a:sym typeface="Gill Sans"/>
              </a:rPr>
              <a:t>             </a:t>
            </a:r>
            <a:r>
              <a:rPr b="1" sz="2350">
                <a:latin typeface="Courier"/>
                <a:ea typeface="Courier"/>
                <a:cs typeface="Courier"/>
                <a:sym typeface="Courier"/>
              </a:rPr>
              <a:t>rails s</a:t>
            </a:r>
            <a:endParaRPr sz="235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0" indent="0" algn="ctr" defTabSz="371441">
              <a:lnSpc>
                <a:spcPct val="108000"/>
              </a:lnSpc>
              <a:spcBef>
                <a:spcPts val="2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i="1" sz="2256"/>
              <a:t>Other MegaBar installation instructions on Github page.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999312" y="3449477"/>
            <a:ext cx="957988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gem 'admin_ui', path: ‘../components/admin_ui’</a:t>
            </a:r>
            <a:endParaRPr sz="23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gem 'public_ui', path: ‘../components/public_ui’</a:t>
            </a:r>
            <a:endParaRPr sz="23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gem 'domain_logic', path: ‘../components/domain_logic’</a:t>
            </a:r>
          </a:p>
        </p:txBody>
      </p:sp>
      <p:sp>
        <p:nvSpPr>
          <p:cNvPr id="101" name="Shape 101"/>
          <p:cNvSpPr/>
          <p:nvPr>
            <p:ph type="title" idx="4294967295"/>
          </p:nvPr>
        </p:nvSpPr>
        <p:spPr>
          <a:xfrm>
            <a:off x="355600" y="244103"/>
            <a:ext cx="12293600" cy="114300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BASICS</a:t>
            </a:r>
            <a:endParaRPr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Gemfile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host_app/Gemfile</a:t>
            </a:r>
          </a:p>
        </p:txBody>
      </p:sp>
      <p:sp>
        <p:nvSpPr>
          <p:cNvPr id="102" name="Shape 102"/>
          <p:cNvSpPr/>
          <p:nvPr/>
        </p:nvSpPr>
        <p:spPr>
          <a:xfrm>
            <a:off x="1622089" y="1568450"/>
            <a:ext cx="7793039" cy="1954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" y="0"/>
                </a:moveTo>
                <a:cubicBezTo>
                  <a:pt x="107" y="0"/>
                  <a:pt x="0" y="427"/>
                  <a:pt x="0" y="952"/>
                </a:cubicBezTo>
                <a:lnTo>
                  <a:pt x="0" y="12568"/>
                </a:lnTo>
                <a:cubicBezTo>
                  <a:pt x="0" y="13093"/>
                  <a:pt x="107" y="13520"/>
                  <a:pt x="239" y="13520"/>
                </a:cubicBezTo>
                <a:lnTo>
                  <a:pt x="4718" y="13520"/>
                </a:lnTo>
                <a:lnTo>
                  <a:pt x="5195" y="21600"/>
                </a:lnTo>
                <a:lnTo>
                  <a:pt x="5673" y="13520"/>
                </a:lnTo>
                <a:lnTo>
                  <a:pt x="21361" y="13520"/>
                </a:lnTo>
                <a:cubicBezTo>
                  <a:pt x="21493" y="13520"/>
                  <a:pt x="21600" y="13093"/>
                  <a:pt x="21600" y="12568"/>
                </a:cubicBezTo>
                <a:lnTo>
                  <a:pt x="21600" y="952"/>
                </a:lnTo>
                <a:cubicBezTo>
                  <a:pt x="21600" y="427"/>
                  <a:pt x="21493" y="0"/>
                  <a:pt x="21361" y="0"/>
                </a:cubicBezTo>
                <a:lnTo>
                  <a:pt x="23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If you have 2 engines (admin_ui and public_ui) that both require a 3rd engine (domain_logic) and all 3 are in a ‘components’ directory, you’d either have to list them all in your Gemfile:</a:t>
            </a:r>
          </a:p>
        </p:txBody>
      </p:sp>
      <p:sp>
        <p:nvSpPr>
          <p:cNvPr id="103" name="Shape 103"/>
          <p:cNvSpPr/>
          <p:nvPr/>
        </p:nvSpPr>
        <p:spPr>
          <a:xfrm>
            <a:off x="1447635" y="5122593"/>
            <a:ext cx="5058570" cy="1843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8" y="0"/>
                </a:moveTo>
                <a:cubicBezTo>
                  <a:pt x="165" y="0"/>
                  <a:pt x="0" y="453"/>
                  <a:pt x="0" y="1009"/>
                </a:cubicBezTo>
                <a:lnTo>
                  <a:pt x="0" y="12586"/>
                </a:lnTo>
                <a:cubicBezTo>
                  <a:pt x="0" y="13143"/>
                  <a:pt x="165" y="13595"/>
                  <a:pt x="368" y="13595"/>
                </a:cubicBezTo>
                <a:lnTo>
                  <a:pt x="4598" y="13595"/>
                </a:lnTo>
                <a:lnTo>
                  <a:pt x="5331" y="21600"/>
                </a:lnTo>
                <a:lnTo>
                  <a:pt x="6067" y="13595"/>
                </a:lnTo>
                <a:lnTo>
                  <a:pt x="21232" y="13595"/>
                </a:lnTo>
                <a:cubicBezTo>
                  <a:pt x="21435" y="13595"/>
                  <a:pt x="21600" y="13143"/>
                  <a:pt x="21600" y="12586"/>
                </a:cubicBezTo>
                <a:lnTo>
                  <a:pt x="21600" y="1009"/>
                </a:lnTo>
                <a:cubicBezTo>
                  <a:pt x="21600" y="453"/>
                  <a:pt x="21435" y="0"/>
                  <a:pt x="21232" y="0"/>
                </a:cubicBezTo>
                <a:lnTo>
                  <a:pt x="36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Or you can wrap them with a ‘path’ and then Bundler will find the dependency.</a:t>
            </a:r>
          </a:p>
        </p:txBody>
      </p:sp>
      <p:sp>
        <p:nvSpPr>
          <p:cNvPr id="104" name="Shape 104"/>
          <p:cNvSpPr/>
          <p:nvPr/>
        </p:nvSpPr>
        <p:spPr>
          <a:xfrm>
            <a:off x="999032" y="6947996"/>
            <a:ext cx="450413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path ‘../components’ do</a:t>
            </a:r>
            <a:endParaRPr sz="24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gem 'admin_ui'</a:t>
            </a:r>
            <a:endParaRPr sz="24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gem 'public_ui'</a:t>
            </a:r>
            <a:endParaRPr sz="24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end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cap="none" sz="1800"/>
            </a:pPr>
            <a:r>
              <a:rPr cap="all" sz="7200"/>
              <a:t>For today</a:t>
            </a:r>
          </a:p>
        </p:txBody>
      </p:sp>
      <p:sp>
        <p:nvSpPr>
          <p:cNvPr id="36" name="Shape 36"/>
          <p:cNvSpPr/>
          <p:nvPr/>
        </p:nvSpPr>
        <p:spPr>
          <a:xfrm>
            <a:off x="246054" y="3657599"/>
            <a:ext cx="10158378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721894" indent="-721894" algn="l">
              <a:lnSpc>
                <a:spcPct val="200000"/>
              </a:lnSpc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Introduce Component Based Ruby Architecture</a:t>
            </a:r>
            <a:endParaRPr sz="36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721894" indent="-721894" algn="l">
              <a:lnSpc>
                <a:spcPct val="200000"/>
              </a:lnSpc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Dive into Engines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 marL="721894" indent="-721894" algn="l">
              <a:lnSpc>
                <a:spcPct val="200000"/>
              </a:lnSpc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Introduce MegaBar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9594"/>
            <a:ext cx="13004800" cy="7434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355600" y="244103"/>
            <a:ext cx="12293600" cy="2458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The App Directory</a:t>
            </a:r>
          </a:p>
        </p:txBody>
      </p:sp>
      <p:sp>
        <p:nvSpPr>
          <p:cNvPr id="109" name="Shape 109"/>
          <p:cNvSpPr/>
          <p:nvPr>
            <p:ph type="body" idx="1"/>
          </p:nvPr>
        </p:nvSpPr>
        <p:spPr>
          <a:xfrm>
            <a:off x="2311400" y="2422893"/>
            <a:ext cx="5180459" cy="6691370"/>
          </a:xfrm>
          <a:prstGeom prst="rect">
            <a:avLst/>
          </a:prstGeom>
        </p:spPr>
        <p:txBody>
          <a:bodyPr/>
          <a:lstStyle/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Controllers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Application Controller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Controller Concerns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Models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Model Concerns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Assets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Helpers </a:t>
            </a:r>
            <a:endParaRPr sz="2944"/>
          </a:p>
          <a:p>
            <a:pPr lvl="0" marL="1074947" indent="-1074947" defTabSz="381597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944"/>
              <a:t>Views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600" y="3105150"/>
            <a:ext cx="8737600" cy="354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xfrm>
            <a:off x="355600" y="244102"/>
            <a:ext cx="12293600" cy="169469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100"/>
              <a:t>The App Directory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Controller Example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mega_bar/app/controllers/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/fields_controller.rb</a:t>
            </a:r>
          </a:p>
        </p:txBody>
      </p:sp>
      <p:sp>
        <p:nvSpPr>
          <p:cNvPr id="114" name="Shape 114"/>
          <p:cNvSpPr/>
          <p:nvPr/>
        </p:nvSpPr>
        <p:spPr>
          <a:xfrm>
            <a:off x="1547852" y="2595436"/>
            <a:ext cx="8588296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"/>
                <a:ea typeface="Courier"/>
                <a:cs typeface="Courier"/>
                <a:sym typeface="Courier"/>
              </a:rPr>
              <a:t>module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b="1" sz="2000">
                <a:latin typeface="Courier"/>
                <a:ea typeface="Courier"/>
                <a:cs typeface="Courier"/>
                <a:sym typeface="Courier"/>
              </a:rPr>
              <a:t>MegaBar</a:t>
            </a:r>
            <a:endParaRPr sz="20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"/>
                <a:ea typeface="Courier"/>
                <a:cs typeface="Courier"/>
                <a:sym typeface="Courier"/>
              </a:rPr>
              <a:t>  </a:t>
            </a:r>
            <a:r>
              <a:rPr b="1" sz="2000">
                <a:latin typeface="Courier"/>
                <a:ea typeface="Courier"/>
                <a:cs typeface="Courier"/>
                <a:sym typeface="Courier"/>
              </a:rPr>
              <a:t>class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FieldsController &lt; ApplicationController</a:t>
            </a:r>
            <a:endParaRPr sz="20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"/>
                <a:ea typeface="Courier"/>
                <a:cs typeface="Courier"/>
                <a:sym typeface="Courier"/>
              </a:rPr>
              <a:t>    </a:t>
            </a:r>
            <a:r>
              <a:rPr b="1" sz="2000">
                <a:latin typeface="Courier"/>
                <a:ea typeface="Courier"/>
                <a:cs typeface="Courier"/>
                <a:sym typeface="Courier"/>
              </a:rPr>
              <a:t>include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b="1" sz="2000">
                <a:latin typeface="Courier"/>
                <a:ea typeface="Courier"/>
                <a:cs typeface="Courier"/>
                <a:sym typeface="Courier"/>
              </a:rPr>
              <a:t>MegaBarConcern</a:t>
            </a:r>
            <a:endParaRPr sz="20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"/>
                <a:ea typeface="Courier"/>
                <a:cs typeface="Courier"/>
                <a:sym typeface="Courier"/>
              </a:rPr>
              <a:t>  </a:t>
            </a:r>
            <a:r>
              <a:rPr b="1" sz="2000">
                <a:latin typeface="Courier"/>
                <a:ea typeface="Courier"/>
                <a:cs typeface="Courier"/>
                <a:sym typeface="Courier"/>
              </a:rPr>
              <a:t>end</a:t>
            </a:r>
            <a:endParaRPr sz="20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"/>
                <a:ea typeface="Courier"/>
                <a:cs typeface="Courier"/>
                <a:sym typeface="Courier"/>
              </a:rPr>
              <a:t>end</a:t>
            </a:r>
          </a:p>
        </p:txBody>
      </p:sp>
      <p:sp>
        <p:nvSpPr>
          <p:cNvPr id="115" name="Shape 115"/>
          <p:cNvSpPr/>
          <p:nvPr/>
        </p:nvSpPr>
        <p:spPr>
          <a:xfrm>
            <a:off x="2497595" y="1885950"/>
            <a:ext cx="2805908" cy="82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2" y="0"/>
                </a:moveTo>
                <a:cubicBezTo>
                  <a:pt x="875" y="0"/>
                  <a:pt x="709" y="564"/>
                  <a:pt x="709" y="1263"/>
                </a:cubicBezTo>
                <a:lnTo>
                  <a:pt x="709" y="5136"/>
                </a:lnTo>
                <a:lnTo>
                  <a:pt x="0" y="21600"/>
                </a:lnTo>
                <a:lnTo>
                  <a:pt x="1683" y="14217"/>
                </a:lnTo>
                <a:lnTo>
                  <a:pt x="21227" y="14217"/>
                </a:lnTo>
                <a:cubicBezTo>
                  <a:pt x="21434" y="14217"/>
                  <a:pt x="21600" y="13653"/>
                  <a:pt x="21600" y="12954"/>
                </a:cubicBezTo>
                <a:lnTo>
                  <a:pt x="21600" y="1263"/>
                </a:lnTo>
                <a:cubicBezTo>
                  <a:pt x="21600" y="564"/>
                  <a:pt x="21434" y="0"/>
                  <a:pt x="21227" y="0"/>
                </a:cubicBezTo>
                <a:lnTo>
                  <a:pt x="108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16" name="Shape 116"/>
          <p:cNvSpPr/>
          <p:nvPr/>
        </p:nvSpPr>
        <p:spPr>
          <a:xfrm>
            <a:off x="2589670" y="1673621"/>
            <a:ext cx="3645695" cy="757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3800" y="6057"/>
                </a:lnTo>
                <a:lnTo>
                  <a:pt x="287" y="6057"/>
                </a:lnTo>
                <a:cubicBezTo>
                  <a:pt x="128" y="6057"/>
                  <a:pt x="0" y="6673"/>
                  <a:pt x="0" y="7438"/>
                </a:cubicBezTo>
                <a:lnTo>
                  <a:pt x="0" y="20219"/>
                </a:lnTo>
                <a:cubicBezTo>
                  <a:pt x="0" y="20983"/>
                  <a:pt x="128" y="21600"/>
                  <a:pt x="287" y="21600"/>
                </a:cubicBezTo>
                <a:lnTo>
                  <a:pt x="15792" y="21600"/>
                </a:lnTo>
                <a:cubicBezTo>
                  <a:pt x="15951" y="21600"/>
                  <a:pt x="16079" y="20983"/>
                  <a:pt x="16079" y="20219"/>
                </a:cubicBezTo>
                <a:lnTo>
                  <a:pt x="16079" y="1001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355600" y="244103"/>
            <a:ext cx="12293600" cy="1780034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100"/>
              <a:t>The App Directory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Application Controller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mega_bar/app/controllers/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/application_controller.rb</a:t>
            </a:r>
          </a:p>
        </p:txBody>
      </p:sp>
      <p:sp>
        <p:nvSpPr>
          <p:cNvPr id="119" name="Shape 119"/>
          <p:cNvSpPr/>
          <p:nvPr/>
        </p:nvSpPr>
        <p:spPr>
          <a:xfrm>
            <a:off x="306851" y="2489199"/>
            <a:ext cx="12391098" cy="51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module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MegaBar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ApplicationController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&lt;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ActionController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:Base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i="1" sz="19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Prevent CSRF attacks by raising an exception.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i="1" sz="19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For APIs, you may want to use :null_session instead.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protect_from_forgery with: :exception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helper_method :sort_column, :sort_direction, :is_displayable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before_action :set_vars_for_all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before_action :set_vars_for_displays, only: [:show, :index, :new, :edit]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def _params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  permits = []  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  MegaBar::Field.</a:t>
            </a:r>
            <a:r>
              <a:rPr sz="19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by_model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(env[:mega_env][:model_id]).</a:t>
            </a:r>
            <a:r>
              <a:rPr sz="19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pluck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(:field).each do |att|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    permits &lt;&lt; att unless [</a:t>
            </a:r>
            <a:r>
              <a:rPr sz="19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'id'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9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'created_at'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9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'updated_at'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].include?(att)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  end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  params.require(controller_name.singularize).</a:t>
            </a:r>
            <a:r>
              <a:rPr sz="19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permit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(permits)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120" name="Shape 120"/>
          <p:cNvSpPr/>
          <p:nvPr/>
        </p:nvSpPr>
        <p:spPr>
          <a:xfrm>
            <a:off x="2101117" y="1885950"/>
            <a:ext cx="3202386" cy="673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22" y="0"/>
                </a:moveTo>
                <a:cubicBezTo>
                  <a:pt x="3441" y="0"/>
                  <a:pt x="3295" y="693"/>
                  <a:pt x="3295" y="1553"/>
                </a:cubicBezTo>
                <a:lnTo>
                  <a:pt x="3295" y="12945"/>
                </a:lnTo>
                <a:lnTo>
                  <a:pt x="0" y="21600"/>
                </a:lnTo>
                <a:lnTo>
                  <a:pt x="6489" y="17476"/>
                </a:lnTo>
                <a:lnTo>
                  <a:pt x="21273" y="17476"/>
                </a:lnTo>
                <a:cubicBezTo>
                  <a:pt x="21454" y="17476"/>
                  <a:pt x="21600" y="16783"/>
                  <a:pt x="21600" y="15923"/>
                </a:cubicBezTo>
                <a:lnTo>
                  <a:pt x="21600" y="1553"/>
                </a:lnTo>
                <a:cubicBezTo>
                  <a:pt x="21600" y="693"/>
                  <a:pt x="21454" y="0"/>
                  <a:pt x="21273" y="0"/>
                </a:cubicBezTo>
                <a:lnTo>
                  <a:pt x="362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21" name="Shape 121"/>
          <p:cNvSpPr/>
          <p:nvPr/>
        </p:nvSpPr>
        <p:spPr>
          <a:xfrm>
            <a:off x="2589670" y="1673621"/>
            <a:ext cx="3645695" cy="757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3800" y="6057"/>
                </a:lnTo>
                <a:lnTo>
                  <a:pt x="287" y="6057"/>
                </a:lnTo>
                <a:cubicBezTo>
                  <a:pt x="128" y="6057"/>
                  <a:pt x="0" y="6673"/>
                  <a:pt x="0" y="7438"/>
                </a:cubicBezTo>
                <a:lnTo>
                  <a:pt x="0" y="20219"/>
                </a:lnTo>
                <a:cubicBezTo>
                  <a:pt x="0" y="20983"/>
                  <a:pt x="128" y="21600"/>
                  <a:pt x="287" y="21600"/>
                </a:cubicBezTo>
                <a:lnTo>
                  <a:pt x="15792" y="21600"/>
                </a:lnTo>
                <a:cubicBezTo>
                  <a:pt x="15951" y="21600"/>
                  <a:pt x="16079" y="20983"/>
                  <a:pt x="16079" y="20219"/>
                </a:cubicBezTo>
                <a:lnTo>
                  <a:pt x="16079" y="1001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body" idx="1"/>
          </p:nvPr>
        </p:nvSpPr>
        <p:spPr>
          <a:xfrm>
            <a:off x="355600" y="8696274"/>
            <a:ext cx="12293600" cy="797127"/>
          </a:xfrm>
          <a:prstGeom prst="rect">
            <a:avLst/>
          </a:prstGeom>
        </p:spPr>
        <p:txBody>
          <a:bodyPr/>
          <a:lstStyle>
            <a:lvl1pPr marL="0" indent="0" algn="ctr" defTabSz="297239">
              <a:lnSpc>
                <a:spcPct val="96000"/>
              </a:lnSpc>
              <a:spcBef>
                <a:spcPts val="2300"/>
              </a:spcBef>
              <a:buClr>
                <a:srgbClr val="535353"/>
              </a:buClr>
              <a:buSzTx/>
              <a:buFont typeface="Gill Sans"/>
              <a:buNone/>
              <a:defRPr i="1" sz="3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3400">
                <a:solidFill>
                  <a:srgbClr val="535353"/>
                </a:solidFill>
              </a:rPr>
              <a:t>MegaBar has really dry’d things up! </a:t>
            </a:r>
          </a:p>
        </p:txBody>
      </p:sp>
      <p:sp>
        <p:nvSpPr>
          <p:cNvPr id="126" name="Shape 126"/>
          <p:cNvSpPr/>
          <p:nvPr/>
        </p:nvSpPr>
        <p:spPr>
          <a:xfrm>
            <a:off x="411869" y="2585255"/>
            <a:ext cx="12917984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module</a:t>
            </a: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MegaBar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module</a:t>
            </a: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MegaBarConcern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extend</a:t>
            </a: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ActiveSupport</a:t>
            </a: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:Concern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def index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  records = @mega_class.where(@conditions).order(sort_column(params) + " " + sort_direction(params))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  instance_variable_set("@" + env[:mega_env][:kontroller_inst].pluralize,  records)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  @mega_instance = instance_variable_get("@" + env[:mega_env][:kontroller_inst].pluralize); 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  render @index_view_template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def show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2" indent="45720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…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def etc…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def sort_column(mega_class, model_properties, passed_params)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127" name="Shape 127"/>
          <p:cNvSpPr/>
          <p:nvPr/>
        </p:nvSpPr>
        <p:spPr>
          <a:xfrm>
            <a:off x="355600" y="53603"/>
            <a:ext cx="12293600" cy="178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App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Controller Concern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mega_bar/app/controllers/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/mega_bar_concern.rb</a:t>
            </a:r>
          </a:p>
        </p:txBody>
      </p:sp>
      <p:sp>
        <p:nvSpPr>
          <p:cNvPr id="128" name="Shape 128"/>
          <p:cNvSpPr/>
          <p:nvPr/>
        </p:nvSpPr>
        <p:spPr>
          <a:xfrm>
            <a:off x="2059842" y="1746250"/>
            <a:ext cx="3281761" cy="655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57" y="0"/>
                </a:moveTo>
                <a:cubicBezTo>
                  <a:pt x="3880" y="0"/>
                  <a:pt x="3738" y="712"/>
                  <a:pt x="3738" y="1595"/>
                </a:cubicBezTo>
                <a:lnTo>
                  <a:pt x="3738" y="13323"/>
                </a:lnTo>
                <a:lnTo>
                  <a:pt x="0" y="21600"/>
                </a:lnTo>
                <a:lnTo>
                  <a:pt x="8126" y="17952"/>
                </a:lnTo>
                <a:lnTo>
                  <a:pt x="21281" y="17952"/>
                </a:lnTo>
                <a:cubicBezTo>
                  <a:pt x="21458" y="17952"/>
                  <a:pt x="21600" y="17240"/>
                  <a:pt x="21600" y="16357"/>
                </a:cubicBezTo>
                <a:lnTo>
                  <a:pt x="21600" y="1595"/>
                </a:lnTo>
                <a:cubicBezTo>
                  <a:pt x="21600" y="712"/>
                  <a:pt x="21458" y="0"/>
                  <a:pt x="21281" y="0"/>
                </a:cubicBezTo>
                <a:lnTo>
                  <a:pt x="405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29" name="Shape 129"/>
          <p:cNvSpPr/>
          <p:nvPr/>
        </p:nvSpPr>
        <p:spPr>
          <a:xfrm>
            <a:off x="2627770" y="1533921"/>
            <a:ext cx="3645695" cy="757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3800" y="6057"/>
                </a:lnTo>
                <a:lnTo>
                  <a:pt x="287" y="6057"/>
                </a:lnTo>
                <a:cubicBezTo>
                  <a:pt x="128" y="6057"/>
                  <a:pt x="0" y="6673"/>
                  <a:pt x="0" y="7438"/>
                </a:cubicBezTo>
                <a:lnTo>
                  <a:pt x="0" y="20219"/>
                </a:lnTo>
                <a:cubicBezTo>
                  <a:pt x="0" y="20983"/>
                  <a:pt x="128" y="21600"/>
                  <a:pt x="287" y="21600"/>
                </a:cubicBezTo>
                <a:lnTo>
                  <a:pt x="15792" y="21600"/>
                </a:lnTo>
                <a:cubicBezTo>
                  <a:pt x="15951" y="21600"/>
                  <a:pt x="16079" y="20983"/>
                  <a:pt x="16079" y="20219"/>
                </a:cubicBezTo>
                <a:lnTo>
                  <a:pt x="16079" y="1001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30" name="Shape 130"/>
          <p:cNvSpPr/>
          <p:nvPr/>
        </p:nvSpPr>
        <p:spPr>
          <a:xfrm>
            <a:off x="3427870" y="2724150"/>
            <a:ext cx="5624911" cy="54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04" y="0"/>
                </a:moveTo>
                <a:cubicBezTo>
                  <a:pt x="7301" y="0"/>
                  <a:pt x="7218" y="857"/>
                  <a:pt x="7218" y="1919"/>
                </a:cubicBezTo>
                <a:lnTo>
                  <a:pt x="7218" y="9077"/>
                </a:lnTo>
                <a:lnTo>
                  <a:pt x="0" y="12932"/>
                </a:lnTo>
                <a:lnTo>
                  <a:pt x="7218" y="16770"/>
                </a:lnTo>
                <a:lnTo>
                  <a:pt x="7218" y="19681"/>
                </a:lnTo>
                <a:cubicBezTo>
                  <a:pt x="7218" y="20743"/>
                  <a:pt x="7301" y="21600"/>
                  <a:pt x="7404" y="21600"/>
                </a:cubicBezTo>
                <a:lnTo>
                  <a:pt x="21414" y="21600"/>
                </a:lnTo>
                <a:cubicBezTo>
                  <a:pt x="21517" y="21600"/>
                  <a:pt x="21600" y="20743"/>
                  <a:pt x="21600" y="19681"/>
                </a:cubicBezTo>
                <a:lnTo>
                  <a:pt x="21600" y="1919"/>
                </a:lnTo>
                <a:cubicBezTo>
                  <a:pt x="21600" y="857"/>
                  <a:pt x="21517" y="0"/>
                  <a:pt x="21414" y="0"/>
                </a:cubicBezTo>
                <a:lnTo>
                  <a:pt x="740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Concerns are Modules</a:t>
            </a:r>
          </a:p>
        </p:txBody>
      </p:sp>
      <p:sp>
        <p:nvSpPr>
          <p:cNvPr id="131" name="Shape 131"/>
          <p:cNvSpPr/>
          <p:nvPr/>
        </p:nvSpPr>
        <p:spPr>
          <a:xfrm>
            <a:off x="10629900" y="400050"/>
            <a:ext cx="1701701" cy="127000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note: not in concerns subdirectory</a:t>
            </a:r>
          </a:p>
        </p:txBody>
      </p:sp>
      <p:sp>
        <p:nvSpPr>
          <p:cNvPr id="132" name="Shape 132"/>
          <p:cNvSpPr/>
          <p:nvPr/>
        </p:nvSpPr>
        <p:spPr>
          <a:xfrm>
            <a:off x="8826500" y="5022850"/>
            <a:ext cx="3733850" cy="1754634"/>
          </a:xfrm>
          <a:prstGeom prst="roundRect">
            <a:avLst>
              <a:gd name="adj" fmla="val 14436"/>
            </a:avLst>
          </a:pr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With Engines, it’s easier to apply concerns to certain modules without affecting the entire application.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46067" y="2838630"/>
            <a:ext cx="12712666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900">
                <a:latin typeface="Courier"/>
                <a:ea typeface="Courier"/>
                <a:cs typeface="Courier"/>
                <a:sym typeface="Courier"/>
              </a:rPr>
              <a:t>module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MegaBar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  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class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 ModelDisplay &lt; ActiveRecord: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:Base</a:t>
            </a:r>
            <a:endParaRPr b="1"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900">
                <a:latin typeface="Courier"/>
                <a:ea typeface="Courier"/>
                <a:cs typeface="Courier"/>
                <a:sym typeface="Courier"/>
              </a:rPr>
              <a:t>    include MegaBar::MegaBarModelConcern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    belongs_to :blocks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    has_many :field_displays, dependent: :destroy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    validates_presence_of :block_id, :action, :format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    scope :by_block, -&gt;(block_id) { where(block_id: block_id) if block_id.present? }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  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end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900">
                <a:latin typeface="Courier"/>
                <a:ea typeface="Courier"/>
                <a:cs typeface="Courier"/>
                <a:sym typeface="Courier"/>
              </a:rPr>
              <a:t>end</a:t>
            </a:r>
          </a:p>
        </p:txBody>
      </p:sp>
      <p:sp>
        <p:nvSpPr>
          <p:cNvPr id="135" name="Shape 135"/>
          <p:cNvSpPr/>
          <p:nvPr/>
        </p:nvSpPr>
        <p:spPr>
          <a:xfrm>
            <a:off x="355600" y="1298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App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Model Example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mega_bar/app/models/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/model_display.rb</a:t>
            </a:r>
          </a:p>
        </p:txBody>
      </p:sp>
      <p:sp>
        <p:nvSpPr>
          <p:cNvPr id="136" name="Shape 136"/>
          <p:cNvSpPr/>
          <p:nvPr/>
        </p:nvSpPr>
        <p:spPr>
          <a:xfrm>
            <a:off x="1970545" y="1809750"/>
            <a:ext cx="3459958" cy="1039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60" y="0"/>
                </a:moveTo>
                <a:cubicBezTo>
                  <a:pt x="4793" y="0"/>
                  <a:pt x="4658" y="449"/>
                  <a:pt x="4658" y="1007"/>
                </a:cubicBezTo>
                <a:lnTo>
                  <a:pt x="4658" y="8399"/>
                </a:lnTo>
                <a:lnTo>
                  <a:pt x="0" y="21600"/>
                </a:lnTo>
                <a:lnTo>
                  <a:pt x="5738" y="11328"/>
                </a:lnTo>
                <a:lnTo>
                  <a:pt x="21298" y="11328"/>
                </a:lnTo>
                <a:cubicBezTo>
                  <a:pt x="21465" y="11328"/>
                  <a:pt x="21600" y="10879"/>
                  <a:pt x="21600" y="10321"/>
                </a:cubicBezTo>
                <a:lnTo>
                  <a:pt x="21600" y="1007"/>
                </a:lnTo>
                <a:cubicBezTo>
                  <a:pt x="21600" y="449"/>
                  <a:pt x="21465" y="0"/>
                  <a:pt x="21298" y="0"/>
                </a:cubicBezTo>
                <a:lnTo>
                  <a:pt x="496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37" name="Shape 137"/>
          <p:cNvSpPr/>
          <p:nvPr/>
        </p:nvSpPr>
        <p:spPr>
          <a:xfrm>
            <a:off x="2716670" y="1597421"/>
            <a:ext cx="3645695" cy="757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3800" y="6057"/>
                </a:lnTo>
                <a:lnTo>
                  <a:pt x="287" y="6057"/>
                </a:lnTo>
                <a:cubicBezTo>
                  <a:pt x="128" y="6057"/>
                  <a:pt x="0" y="6673"/>
                  <a:pt x="0" y="7438"/>
                </a:cubicBezTo>
                <a:lnTo>
                  <a:pt x="0" y="20219"/>
                </a:lnTo>
                <a:cubicBezTo>
                  <a:pt x="0" y="20983"/>
                  <a:pt x="128" y="21600"/>
                  <a:pt x="287" y="21600"/>
                </a:cubicBezTo>
                <a:lnTo>
                  <a:pt x="15792" y="21600"/>
                </a:lnTo>
                <a:cubicBezTo>
                  <a:pt x="15951" y="21600"/>
                  <a:pt x="16079" y="20983"/>
                  <a:pt x="16079" y="20219"/>
                </a:cubicBezTo>
                <a:lnTo>
                  <a:pt x="16079" y="1001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xfrm>
            <a:off x="355600" y="244102"/>
            <a:ext cx="12293600" cy="169469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100"/>
              <a:t>The App Directory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Model Concern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mega_bar/app/models/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/mega_bar_model_concern.rb</a:t>
            </a:r>
          </a:p>
        </p:txBody>
      </p:sp>
      <p:sp>
        <p:nvSpPr>
          <p:cNvPr id="140" name="Shape 140"/>
          <p:cNvSpPr/>
          <p:nvPr/>
        </p:nvSpPr>
        <p:spPr>
          <a:xfrm>
            <a:off x="349045" y="7899449"/>
            <a:ext cx="2680108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Scopes, etc.</a:t>
            </a:r>
          </a:p>
        </p:txBody>
      </p:sp>
      <p:sp>
        <p:nvSpPr>
          <p:cNvPr id="141" name="Shape 141"/>
          <p:cNvSpPr/>
          <p:nvPr/>
        </p:nvSpPr>
        <p:spPr>
          <a:xfrm>
            <a:off x="456131" y="3200399"/>
            <a:ext cx="11180342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2200">
                <a:latin typeface="Courier"/>
                <a:ea typeface="Courier"/>
                <a:cs typeface="Courier"/>
                <a:sym typeface="Courier"/>
              </a:rPr>
              <a:t>module MegaBar</a:t>
            </a:r>
            <a:endParaRPr b="1"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2200">
                <a:latin typeface="Courier"/>
                <a:ea typeface="Courier"/>
                <a:cs typeface="Courier"/>
                <a:sym typeface="Courier"/>
              </a:rPr>
              <a:t>  module MegaBarModelConcern</a:t>
            </a:r>
            <a:endParaRPr b="1"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2200">
                <a:latin typeface="Courier"/>
                <a:ea typeface="Courier"/>
                <a:cs typeface="Courier"/>
                <a:sym typeface="Courier"/>
              </a:rPr>
              <a:t>    module ClassMethods</a:t>
            </a:r>
            <a:endParaRPr b="1"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  def since(date)</a:t>
            </a:r>
            <a:endParaRPr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    table = self.to_s.downcase.pluralize</a:t>
            </a:r>
            <a:endParaRPr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    date = DateTime.parse(date).strftime('%Y-%m-%d %H:%M:%S')</a:t>
            </a:r>
            <a:endParaRPr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    where "#{table}.updated_at &gt;= ? or </a:t>
            </a:r>
            <a:endParaRPr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        #{table}.created_at &gt;= ?", date, date</a:t>
            </a:r>
            <a:endParaRPr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  end</a:t>
            </a:r>
            <a:endParaRPr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latin typeface="Courier"/>
                <a:ea typeface="Courier"/>
                <a:cs typeface="Courier"/>
                <a:sym typeface="Courier"/>
              </a:rPr>
              <a:t>    </a:t>
            </a:r>
            <a:r>
              <a:rPr b="1" sz="2200">
                <a:latin typeface="Courier"/>
                <a:ea typeface="Courier"/>
                <a:cs typeface="Courier"/>
                <a:sym typeface="Courier"/>
              </a:rPr>
              <a:t>end</a:t>
            </a:r>
            <a:endParaRPr b="1"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2200">
                <a:latin typeface="Courier"/>
                <a:ea typeface="Courier"/>
                <a:cs typeface="Courier"/>
                <a:sym typeface="Courier"/>
              </a:rPr>
              <a:t>  end</a:t>
            </a:r>
            <a:endParaRPr b="1" sz="22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2200">
                <a:latin typeface="Courier"/>
                <a:ea typeface="Courier"/>
                <a:cs typeface="Courier"/>
                <a:sym typeface="Courier"/>
              </a:rPr>
              <a:t>end</a:t>
            </a:r>
          </a:p>
        </p:txBody>
      </p:sp>
      <p:sp>
        <p:nvSpPr>
          <p:cNvPr id="142" name="Shape 142"/>
          <p:cNvSpPr/>
          <p:nvPr/>
        </p:nvSpPr>
        <p:spPr>
          <a:xfrm>
            <a:off x="2337655" y="2190750"/>
            <a:ext cx="3003948" cy="1114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34" y="0"/>
                </a:moveTo>
                <a:cubicBezTo>
                  <a:pt x="2242" y="0"/>
                  <a:pt x="2086" y="419"/>
                  <a:pt x="2086" y="938"/>
                </a:cubicBezTo>
                <a:lnTo>
                  <a:pt x="2086" y="6398"/>
                </a:lnTo>
                <a:lnTo>
                  <a:pt x="0" y="21600"/>
                </a:lnTo>
                <a:lnTo>
                  <a:pt x="3099" y="10558"/>
                </a:lnTo>
                <a:lnTo>
                  <a:pt x="21252" y="10558"/>
                </a:lnTo>
                <a:cubicBezTo>
                  <a:pt x="21445" y="10558"/>
                  <a:pt x="21600" y="10139"/>
                  <a:pt x="21600" y="9620"/>
                </a:cubicBezTo>
                <a:lnTo>
                  <a:pt x="21600" y="938"/>
                </a:lnTo>
                <a:cubicBezTo>
                  <a:pt x="21600" y="419"/>
                  <a:pt x="21445" y="0"/>
                  <a:pt x="21252" y="0"/>
                </a:cubicBezTo>
                <a:lnTo>
                  <a:pt x="243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43" name="Shape 143"/>
          <p:cNvSpPr/>
          <p:nvPr/>
        </p:nvSpPr>
        <p:spPr>
          <a:xfrm>
            <a:off x="2615070" y="1682332"/>
            <a:ext cx="3417492" cy="1048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092" y="10371"/>
                </a:lnTo>
                <a:lnTo>
                  <a:pt x="306" y="10371"/>
                </a:lnTo>
                <a:cubicBezTo>
                  <a:pt x="137" y="10371"/>
                  <a:pt x="0" y="10816"/>
                  <a:pt x="0" y="11368"/>
                </a:cubicBezTo>
                <a:lnTo>
                  <a:pt x="0" y="20602"/>
                </a:lnTo>
                <a:cubicBezTo>
                  <a:pt x="0" y="21154"/>
                  <a:pt x="137" y="21600"/>
                  <a:pt x="306" y="21600"/>
                </a:cubicBezTo>
                <a:lnTo>
                  <a:pt x="16847" y="21600"/>
                </a:lnTo>
                <a:cubicBezTo>
                  <a:pt x="17016" y="21600"/>
                  <a:pt x="17153" y="21154"/>
                  <a:pt x="17153" y="20602"/>
                </a:cubicBezTo>
                <a:lnTo>
                  <a:pt x="17153" y="1329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 idx="4294967295"/>
          </p:nvPr>
        </p:nvSpPr>
        <p:spPr>
          <a:xfrm>
            <a:off x="355599" y="3635002"/>
            <a:ext cx="12293601" cy="169469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100"/>
              <a:t>The App Directory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Assets in Engine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mega_bar/app/assets/javascripts/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/application.js</a:t>
            </a:r>
          </a:p>
        </p:txBody>
      </p:sp>
      <p:sp>
        <p:nvSpPr>
          <p:cNvPr id="146" name="Shape 146"/>
          <p:cNvSpPr/>
          <p:nvPr/>
        </p:nvSpPr>
        <p:spPr>
          <a:xfrm>
            <a:off x="4898110" y="5656394"/>
            <a:ext cx="348798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//= require_tree .</a:t>
            </a:r>
          </a:p>
        </p:txBody>
      </p:sp>
      <p:sp>
        <p:nvSpPr>
          <p:cNvPr id="147" name="Shape 147"/>
          <p:cNvSpPr/>
          <p:nvPr/>
        </p:nvSpPr>
        <p:spPr>
          <a:xfrm>
            <a:off x="1341288" y="167902"/>
            <a:ext cx="10601624" cy="16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App Directory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Assets in Host App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host_app/app/assets/javascripts/application.js</a:t>
            </a:r>
          </a:p>
        </p:txBody>
      </p:sp>
      <p:sp>
        <p:nvSpPr>
          <p:cNvPr id="148" name="Shape 148"/>
          <p:cNvSpPr/>
          <p:nvPr/>
        </p:nvSpPr>
        <p:spPr>
          <a:xfrm>
            <a:off x="2954782" y="1847900"/>
            <a:ext cx="737463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//= require mega_bar/application.js </a:t>
            </a:r>
          </a:p>
        </p:txBody>
      </p:sp>
      <p:sp>
        <p:nvSpPr>
          <p:cNvPr id="149" name="Shape 149"/>
          <p:cNvSpPr/>
          <p:nvPr/>
        </p:nvSpPr>
        <p:spPr>
          <a:xfrm>
            <a:off x="7812943" y="5080396"/>
            <a:ext cx="3853260" cy="1122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6387" y="13741"/>
                </a:lnTo>
                <a:lnTo>
                  <a:pt x="6387" y="20668"/>
                </a:lnTo>
                <a:cubicBezTo>
                  <a:pt x="6387" y="21184"/>
                  <a:pt x="6508" y="21600"/>
                  <a:pt x="6659" y="21600"/>
                </a:cubicBezTo>
                <a:lnTo>
                  <a:pt x="21329" y="21600"/>
                </a:lnTo>
                <a:cubicBezTo>
                  <a:pt x="21479" y="21600"/>
                  <a:pt x="21600" y="21184"/>
                  <a:pt x="21600" y="20668"/>
                </a:cubicBezTo>
                <a:lnTo>
                  <a:pt x="21600" y="12045"/>
                </a:lnTo>
                <a:cubicBezTo>
                  <a:pt x="21600" y="11529"/>
                  <a:pt x="21479" y="11113"/>
                  <a:pt x="21329" y="11113"/>
                </a:cubicBezTo>
                <a:lnTo>
                  <a:pt x="7444" y="111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17627" y="3166059"/>
            <a:ext cx="12769546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600"/>
              <a:t>Think about the different parts of your application independently as much as possible.</a:t>
            </a:r>
          </a:p>
        </p:txBody>
      </p:sp>
      <p:sp>
        <p:nvSpPr>
          <p:cNvPr id="39" name="Shape 39"/>
          <p:cNvSpPr/>
          <p:nvPr/>
        </p:nvSpPr>
        <p:spPr>
          <a:xfrm>
            <a:off x="408203" y="4316272"/>
            <a:ext cx="9999498" cy="334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Modules - an easy way to organize models, views and controllers. </a:t>
            </a:r>
            <a:endParaRPr sz="2600"/>
          </a:p>
          <a:p>
            <a:pPr lvl="0" marL="220578" indent="-220578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600"/>
              <a:t>Example Malls vs. Stores vs. Articles</a:t>
            </a: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Gems - Code that doesn’t need your app to do its job. </a:t>
            </a:r>
            <a:endParaRPr sz="2600"/>
          </a:p>
          <a:p>
            <a:pPr lvl="0" marL="220578" indent="-220578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600"/>
              <a:t>custom validations, non-active-record models, etc.</a:t>
            </a: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Engines - Add Rails functionality to Gems</a:t>
            </a:r>
            <a:endParaRPr sz="2600"/>
          </a:p>
        </p:txBody>
      </p:sp>
      <p:sp>
        <p:nvSpPr>
          <p:cNvPr id="40" name="Shape 40"/>
          <p:cNvSpPr/>
          <p:nvPr>
            <p:ph type="title" idx="4294967295"/>
          </p:nvPr>
        </p:nvSpPr>
        <p:spPr>
          <a:xfrm>
            <a:off x="355600" y="-317500"/>
            <a:ext cx="12293600" cy="16736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COMPONENTS</a:t>
            </a:r>
          </a:p>
        </p:txBody>
      </p:sp>
      <p:sp>
        <p:nvSpPr>
          <p:cNvPr id="41" name="Shape 41"/>
          <p:cNvSpPr/>
          <p:nvPr/>
        </p:nvSpPr>
        <p:spPr>
          <a:xfrm>
            <a:off x="1017463" y="1371600"/>
            <a:ext cx="1096987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Components are Ruby on Rails engines or Ruby gems used as a building block of a Rails application.</a:t>
            </a:r>
          </a:p>
        </p:txBody>
      </p:sp>
      <p:sp>
        <p:nvSpPr>
          <p:cNvPr id="42" name="Shape 42"/>
          <p:cNvSpPr/>
          <p:nvPr/>
        </p:nvSpPr>
        <p:spPr>
          <a:xfrm>
            <a:off x="857122" y="7905800"/>
            <a:ext cx="11061955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535353"/>
                </a:solidFill>
              </a:rPr>
              <a:t>See Also: Service Objects, SOA, Loose Coupling, etc 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249964" y="2419349"/>
            <a:ext cx="10145267" cy="44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module MegaBar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  module ApplicationHelper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    def sortable(column, title=nil)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title ||= column.titleize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css_class = column == sort_column(@mega_class, 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    @mega_model_properties, params) ? 'current ' +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    sort_direction(params) : nil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direction = column == sort_column(@mega_class, 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    @mega_model_properties, params) &amp;&amp; 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    sort_direction(params) == 'asc' ? 'desc' : 'asc'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link_to title, {:sort =&gt; column, :direction =&gt; direction,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         controller: @kontroller_path}, class: css_class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   end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  end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152" name="Shape 152"/>
          <p:cNvSpPr/>
          <p:nvPr>
            <p:ph type="title"/>
          </p:nvPr>
        </p:nvSpPr>
        <p:spPr>
          <a:xfrm>
            <a:off x="355600" y="244102"/>
            <a:ext cx="12293600" cy="169469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100"/>
              <a:t>The App Directory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Application Helper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mega_bar/app/helpers/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/application_helper.rb</a:t>
            </a:r>
          </a:p>
        </p:txBody>
      </p:sp>
      <p:sp>
        <p:nvSpPr>
          <p:cNvPr id="153" name="Shape 153"/>
          <p:cNvSpPr/>
          <p:nvPr/>
        </p:nvSpPr>
        <p:spPr>
          <a:xfrm>
            <a:off x="2752786" y="1809750"/>
            <a:ext cx="2766617" cy="708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0" y="0"/>
                </a:moveTo>
                <a:cubicBezTo>
                  <a:pt x="581" y="0"/>
                  <a:pt x="412" y="660"/>
                  <a:pt x="412" y="1477"/>
                </a:cubicBezTo>
                <a:lnTo>
                  <a:pt x="412" y="7531"/>
                </a:lnTo>
                <a:lnTo>
                  <a:pt x="0" y="21600"/>
                </a:lnTo>
                <a:lnTo>
                  <a:pt x="1258" y="16624"/>
                </a:lnTo>
                <a:lnTo>
                  <a:pt x="21222" y="16624"/>
                </a:lnTo>
                <a:cubicBezTo>
                  <a:pt x="21431" y="16624"/>
                  <a:pt x="21600" y="15964"/>
                  <a:pt x="21600" y="15147"/>
                </a:cubicBezTo>
                <a:lnTo>
                  <a:pt x="21600" y="1477"/>
                </a:lnTo>
                <a:cubicBezTo>
                  <a:pt x="21600" y="660"/>
                  <a:pt x="21431" y="0"/>
                  <a:pt x="21222" y="0"/>
                </a:cubicBezTo>
                <a:lnTo>
                  <a:pt x="79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154" name="Shape 154"/>
          <p:cNvSpPr/>
          <p:nvPr/>
        </p:nvSpPr>
        <p:spPr>
          <a:xfrm>
            <a:off x="2805570" y="1642268"/>
            <a:ext cx="3169842" cy="712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21" y="5078"/>
                </a:lnTo>
                <a:lnTo>
                  <a:pt x="330" y="5078"/>
                </a:lnTo>
                <a:cubicBezTo>
                  <a:pt x="147" y="5078"/>
                  <a:pt x="0" y="5734"/>
                  <a:pt x="0" y="6546"/>
                </a:cubicBezTo>
                <a:lnTo>
                  <a:pt x="0" y="20132"/>
                </a:lnTo>
                <a:cubicBezTo>
                  <a:pt x="0" y="20945"/>
                  <a:pt x="147" y="21600"/>
                  <a:pt x="330" y="21600"/>
                </a:cubicBezTo>
                <a:lnTo>
                  <a:pt x="18163" y="21600"/>
                </a:lnTo>
                <a:cubicBezTo>
                  <a:pt x="18345" y="21600"/>
                  <a:pt x="18493" y="20945"/>
                  <a:pt x="18493" y="20132"/>
                </a:cubicBezTo>
                <a:lnTo>
                  <a:pt x="18493" y="9374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 idx="4294967295"/>
          </p:nvPr>
        </p:nvSpPr>
        <p:spPr>
          <a:xfrm>
            <a:off x="355600" y="244102"/>
            <a:ext cx="12293600" cy="169469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2100"/>
              <a:t>The App Directory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Views</a:t>
            </a:r>
            <a:r>
              <a:rPr sz="3600"/>
              <a:t>: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mega_bar/app/views/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/master_pages/render_page.html.erb</a:t>
            </a:r>
          </a:p>
        </p:txBody>
      </p:sp>
      <p:sp>
        <p:nvSpPr>
          <p:cNvPr id="157" name="Shape 157"/>
          <p:cNvSpPr/>
          <p:nvPr/>
        </p:nvSpPr>
        <p:spPr>
          <a:xfrm>
            <a:off x="1041745" y="1860549"/>
            <a:ext cx="10037156" cy="567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&lt;!DOCTYPE html&gt;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&lt;html&gt;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&lt;head&gt;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    &lt;title&gt;&lt;%=page_title%&gt;&lt;/title&gt;</a:t>
            </a:r>
            <a:endParaRPr sz="14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    &lt;%= stylesheet_link_tag  </a:t>
            </a:r>
            <a:r>
              <a:rPr sz="14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"application"</a:t>
            </a: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, media: </a:t>
            </a:r>
            <a:r>
              <a:rPr sz="14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"all"</a:t>
            </a: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4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"data-turbolinks-track"</a:t>
            </a: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 =&gt; true %&gt;</a:t>
            </a:r>
            <a:endParaRPr sz="14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    &lt;%= javascript_include_tag </a:t>
            </a:r>
            <a:r>
              <a:rPr sz="14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"application"</a:t>
            </a: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4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"data-turbolinks-track"</a:t>
            </a: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 =&gt; true %&gt;</a:t>
            </a:r>
            <a:endParaRPr sz="14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400">
                <a:latin typeface="Courier New"/>
                <a:ea typeface="Courier New"/>
                <a:cs typeface="Courier New"/>
                <a:sym typeface="Courier New"/>
              </a:rPr>
              <a:t>    &lt;%= csrf_meta_tags %&gt;</a:t>
            </a:r>
            <a:endParaRPr sz="14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&lt;/head&gt;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&lt;body&gt;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&lt;%= link_to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'Models'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mega_bar.models_path %&gt; |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&lt;%= link_to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'Fields'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mega_bar.fields_path %&gt; |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&lt;%= link_to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'Field Displays'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mega_bar.field_displays_path %&gt; | 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&lt;% flash.each do |key, msg| %&gt;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&lt;div </a:t>
            </a:r>
            <a:r>
              <a:rPr sz="12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id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"&lt;%= key %&gt;"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&gt;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 &lt;p&gt;&lt;%= msg %&gt;&lt;/p&gt;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 &lt;div </a:t>
            </a:r>
            <a:r>
              <a:rPr sz="12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"clear"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&gt;&lt;/div&gt;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&lt;/div&gt;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&lt;% end %&gt;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  &lt;% </a:t>
            </a:r>
            <a:r>
              <a:rPr b="1" sz="21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@page_layouts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.each do |layout| %&gt;</a:t>
            </a:r>
            <a:endParaRPr b="1"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    &lt;div class='layout'&gt;&lt;%=layout%&gt;&lt;/div&gt;</a:t>
            </a:r>
            <a:endParaRPr b="1"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   &lt;% end %&gt;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 &lt;/body&gt;</a:t>
            </a:r>
            <a:endParaRPr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&lt;/html&gt;</a:t>
            </a:r>
          </a:p>
        </p:txBody>
      </p:sp>
      <p:sp>
        <p:nvSpPr>
          <p:cNvPr id="158" name="Shape 158"/>
          <p:cNvSpPr/>
          <p:nvPr/>
        </p:nvSpPr>
        <p:spPr>
          <a:xfrm>
            <a:off x="8004237" y="3778250"/>
            <a:ext cx="3998119" cy="3382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01" y="0"/>
                </a:moveTo>
                <a:cubicBezTo>
                  <a:pt x="4003" y="0"/>
                  <a:pt x="3600" y="477"/>
                  <a:pt x="3600" y="1065"/>
                </a:cubicBezTo>
                <a:lnTo>
                  <a:pt x="3600" y="12569"/>
                </a:lnTo>
                <a:lnTo>
                  <a:pt x="0" y="14696"/>
                </a:lnTo>
                <a:lnTo>
                  <a:pt x="3600" y="16825"/>
                </a:lnTo>
                <a:lnTo>
                  <a:pt x="3600" y="20535"/>
                </a:lnTo>
                <a:cubicBezTo>
                  <a:pt x="3600" y="21123"/>
                  <a:pt x="4003" y="21600"/>
                  <a:pt x="4501" y="21600"/>
                </a:cubicBezTo>
                <a:lnTo>
                  <a:pt x="20702" y="21600"/>
                </a:lnTo>
                <a:cubicBezTo>
                  <a:pt x="21199" y="21600"/>
                  <a:pt x="21600" y="21123"/>
                  <a:pt x="21600" y="20535"/>
                </a:cubicBezTo>
                <a:lnTo>
                  <a:pt x="21600" y="1065"/>
                </a:lnTo>
                <a:cubicBezTo>
                  <a:pt x="21600" y="477"/>
                  <a:pt x="21199" y="0"/>
                  <a:pt x="20702" y="0"/>
                </a:cubicBezTo>
                <a:lnTo>
                  <a:pt x="450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MegaBar here has collected output from multiple controllers into ‘layouts’ and puts multiple layouts onto the final page.</a:t>
            </a:r>
          </a:p>
        </p:txBody>
      </p:sp>
      <p:sp>
        <p:nvSpPr>
          <p:cNvPr id="159" name="Shape 159"/>
          <p:cNvSpPr/>
          <p:nvPr/>
        </p:nvSpPr>
        <p:spPr>
          <a:xfrm>
            <a:off x="4762500" y="7766050"/>
            <a:ext cx="2406799" cy="140727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MegaBar controllers all share a (different) single view for forms and things</a:t>
            </a:r>
          </a:p>
        </p:txBody>
      </p:sp>
      <p:sp>
        <p:nvSpPr>
          <p:cNvPr id="160" name="Shape 160"/>
          <p:cNvSpPr/>
          <p:nvPr/>
        </p:nvSpPr>
        <p:spPr>
          <a:xfrm>
            <a:off x="1484770" y="425450"/>
            <a:ext cx="3683398" cy="956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84" y="0"/>
                </a:moveTo>
                <a:cubicBezTo>
                  <a:pt x="127" y="0"/>
                  <a:pt x="0" y="488"/>
                  <a:pt x="0" y="1093"/>
                </a:cubicBezTo>
                <a:lnTo>
                  <a:pt x="0" y="11212"/>
                </a:lnTo>
                <a:cubicBezTo>
                  <a:pt x="0" y="11818"/>
                  <a:pt x="127" y="12306"/>
                  <a:pt x="284" y="12306"/>
                </a:cubicBezTo>
                <a:lnTo>
                  <a:pt x="14639" y="12306"/>
                </a:lnTo>
                <a:lnTo>
                  <a:pt x="21600" y="21600"/>
                </a:lnTo>
                <a:lnTo>
                  <a:pt x="15914" y="9214"/>
                </a:lnTo>
                <a:lnTo>
                  <a:pt x="15914" y="1093"/>
                </a:lnTo>
                <a:cubicBezTo>
                  <a:pt x="15914" y="488"/>
                  <a:pt x="15788" y="0"/>
                  <a:pt x="15630" y="0"/>
                </a:cubicBezTo>
                <a:lnTo>
                  <a:pt x="28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5848" y="205907"/>
            <a:ext cx="6892690" cy="300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6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0558" y="4151807"/>
            <a:ext cx="7103303" cy="3995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7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754" y="2472432"/>
            <a:ext cx="4905512" cy="3679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355600" y="244103"/>
            <a:ext cx="12293600" cy="24581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The Lib Directory</a:t>
            </a:r>
          </a:p>
        </p:txBody>
      </p:sp>
      <p:pic>
        <p:nvPicPr>
          <p:cNvPr id="167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5851" y="2202474"/>
            <a:ext cx="3591769" cy="591585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2865102" y="2634456"/>
            <a:ext cx="6438901" cy="672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2496" y="8474"/>
                </a:lnTo>
                <a:lnTo>
                  <a:pt x="12496" y="20045"/>
                </a:lnTo>
                <a:cubicBezTo>
                  <a:pt x="12496" y="20906"/>
                  <a:pt x="12569" y="21600"/>
                  <a:pt x="12659" y="21600"/>
                </a:cubicBezTo>
                <a:lnTo>
                  <a:pt x="21438" y="21600"/>
                </a:lnTo>
                <a:cubicBezTo>
                  <a:pt x="21527" y="21600"/>
                  <a:pt x="21600" y="20906"/>
                  <a:pt x="21600" y="20045"/>
                </a:cubicBezTo>
                <a:lnTo>
                  <a:pt x="21600" y="5658"/>
                </a:lnTo>
                <a:cubicBezTo>
                  <a:pt x="21600" y="4798"/>
                  <a:pt x="21527" y="4103"/>
                  <a:pt x="21438" y="4103"/>
                </a:cubicBezTo>
                <a:lnTo>
                  <a:pt x="18897" y="41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Generators</a:t>
            </a:r>
          </a:p>
        </p:txBody>
      </p:sp>
      <p:sp>
        <p:nvSpPr>
          <p:cNvPr id="169" name="Shape 169"/>
          <p:cNvSpPr/>
          <p:nvPr/>
        </p:nvSpPr>
        <p:spPr>
          <a:xfrm>
            <a:off x="2966702" y="7133631"/>
            <a:ext cx="6438901" cy="672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2496" y="8474"/>
                </a:lnTo>
                <a:lnTo>
                  <a:pt x="12496" y="20045"/>
                </a:lnTo>
                <a:cubicBezTo>
                  <a:pt x="12496" y="20906"/>
                  <a:pt x="12569" y="21600"/>
                  <a:pt x="12659" y="21600"/>
                </a:cubicBezTo>
                <a:lnTo>
                  <a:pt x="21438" y="21600"/>
                </a:lnTo>
                <a:cubicBezTo>
                  <a:pt x="21527" y="21600"/>
                  <a:pt x="21600" y="20906"/>
                  <a:pt x="21600" y="20045"/>
                </a:cubicBezTo>
                <a:lnTo>
                  <a:pt x="21600" y="5658"/>
                </a:lnTo>
                <a:cubicBezTo>
                  <a:pt x="21600" y="4798"/>
                  <a:pt x="21527" y="4103"/>
                  <a:pt x="21438" y="4103"/>
                </a:cubicBezTo>
                <a:lnTo>
                  <a:pt x="18897" y="41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Version File</a:t>
            </a:r>
          </a:p>
        </p:txBody>
      </p:sp>
      <p:sp>
        <p:nvSpPr>
          <p:cNvPr id="170" name="Shape 170"/>
          <p:cNvSpPr/>
          <p:nvPr/>
        </p:nvSpPr>
        <p:spPr>
          <a:xfrm>
            <a:off x="2663480" y="4959350"/>
            <a:ext cx="8543926" cy="1368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70" y="0"/>
                </a:moveTo>
                <a:cubicBezTo>
                  <a:pt x="10702" y="0"/>
                  <a:pt x="10647" y="341"/>
                  <a:pt x="10647" y="764"/>
                </a:cubicBezTo>
                <a:lnTo>
                  <a:pt x="10647" y="6423"/>
                </a:lnTo>
                <a:lnTo>
                  <a:pt x="0" y="21600"/>
                </a:lnTo>
                <a:lnTo>
                  <a:pt x="11483" y="8604"/>
                </a:lnTo>
                <a:lnTo>
                  <a:pt x="21478" y="8604"/>
                </a:lnTo>
                <a:cubicBezTo>
                  <a:pt x="21545" y="8604"/>
                  <a:pt x="21600" y="8262"/>
                  <a:pt x="21600" y="7839"/>
                </a:cubicBezTo>
                <a:lnTo>
                  <a:pt x="21600" y="764"/>
                </a:lnTo>
                <a:cubicBezTo>
                  <a:pt x="21600" y="341"/>
                  <a:pt x="21545" y="0"/>
                  <a:pt x="21478" y="0"/>
                </a:cubicBezTo>
                <a:lnTo>
                  <a:pt x="1077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 Directory</a:t>
            </a:r>
          </a:p>
        </p:txBody>
      </p:sp>
      <p:sp>
        <p:nvSpPr>
          <p:cNvPr id="171" name="Shape 171"/>
          <p:cNvSpPr/>
          <p:nvPr/>
        </p:nvSpPr>
        <p:spPr>
          <a:xfrm>
            <a:off x="2811514" y="5797550"/>
            <a:ext cx="8700692" cy="757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5" y="0"/>
                </a:moveTo>
                <a:cubicBezTo>
                  <a:pt x="10898" y="0"/>
                  <a:pt x="10845" y="616"/>
                  <a:pt x="10845" y="1380"/>
                </a:cubicBezTo>
                <a:lnTo>
                  <a:pt x="10845" y="11462"/>
                </a:lnTo>
                <a:lnTo>
                  <a:pt x="0" y="21600"/>
                </a:lnTo>
                <a:lnTo>
                  <a:pt x="14311" y="15535"/>
                </a:lnTo>
                <a:lnTo>
                  <a:pt x="21480" y="15535"/>
                </a:lnTo>
                <a:cubicBezTo>
                  <a:pt x="21546" y="15535"/>
                  <a:pt x="21600" y="14919"/>
                  <a:pt x="21600" y="14155"/>
                </a:cubicBezTo>
                <a:lnTo>
                  <a:pt x="21600" y="1380"/>
                </a:lnTo>
                <a:cubicBezTo>
                  <a:pt x="21600" y="616"/>
                  <a:pt x="21546" y="0"/>
                  <a:pt x="21480" y="0"/>
                </a:cubicBezTo>
                <a:lnTo>
                  <a:pt x="1096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Engine File</a:t>
            </a:r>
          </a:p>
        </p:txBody>
      </p:sp>
      <p:sp>
        <p:nvSpPr>
          <p:cNvPr id="172" name="Shape 172"/>
          <p:cNvSpPr/>
          <p:nvPr/>
        </p:nvSpPr>
        <p:spPr>
          <a:xfrm>
            <a:off x="3315942" y="6457950"/>
            <a:ext cx="8818564" cy="54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07" y="0"/>
                </a:moveTo>
                <a:cubicBezTo>
                  <a:pt x="11042" y="0"/>
                  <a:pt x="10989" y="857"/>
                  <a:pt x="10989" y="1919"/>
                </a:cubicBezTo>
                <a:lnTo>
                  <a:pt x="10989" y="10572"/>
                </a:lnTo>
                <a:lnTo>
                  <a:pt x="0" y="14426"/>
                </a:lnTo>
                <a:lnTo>
                  <a:pt x="10989" y="18265"/>
                </a:lnTo>
                <a:lnTo>
                  <a:pt x="10989" y="19681"/>
                </a:lnTo>
                <a:cubicBezTo>
                  <a:pt x="10989" y="20743"/>
                  <a:pt x="11042" y="21600"/>
                  <a:pt x="11107" y="21600"/>
                </a:cubicBezTo>
                <a:lnTo>
                  <a:pt x="21481" y="21600"/>
                </a:lnTo>
                <a:cubicBezTo>
                  <a:pt x="21547" y="21600"/>
                  <a:pt x="21600" y="20743"/>
                  <a:pt x="21600" y="19681"/>
                </a:cubicBezTo>
                <a:lnTo>
                  <a:pt x="21600" y="1919"/>
                </a:lnTo>
                <a:cubicBezTo>
                  <a:pt x="21600" y="857"/>
                  <a:pt x="21547" y="0"/>
                  <a:pt x="21481" y="0"/>
                </a:cubicBezTo>
                <a:lnTo>
                  <a:pt x="1110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Middleware File</a:t>
            </a:r>
          </a:p>
        </p:txBody>
      </p:sp>
      <p:sp>
        <p:nvSpPr>
          <p:cNvPr id="173" name="Shape 173"/>
          <p:cNvSpPr/>
          <p:nvPr/>
        </p:nvSpPr>
        <p:spPr>
          <a:xfrm>
            <a:off x="3667566" y="7667625"/>
            <a:ext cx="6946107" cy="770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8128" y="10294"/>
                </a:lnTo>
                <a:lnTo>
                  <a:pt x="8128" y="20242"/>
                </a:lnTo>
                <a:cubicBezTo>
                  <a:pt x="8128" y="20994"/>
                  <a:pt x="8195" y="21600"/>
                  <a:pt x="8279" y="21600"/>
                </a:cubicBezTo>
                <a:lnTo>
                  <a:pt x="21449" y="21600"/>
                </a:lnTo>
                <a:cubicBezTo>
                  <a:pt x="21533" y="21600"/>
                  <a:pt x="21600" y="20994"/>
                  <a:pt x="21600" y="20242"/>
                </a:cubicBezTo>
                <a:lnTo>
                  <a:pt x="21600" y="7679"/>
                </a:lnTo>
                <a:cubicBezTo>
                  <a:pt x="21600" y="6927"/>
                  <a:pt x="21533" y="6321"/>
                  <a:pt x="21449" y="6321"/>
                </a:cubicBezTo>
                <a:lnTo>
                  <a:pt x="10668" y="63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Rake Tasks File</a:t>
            </a:r>
          </a:p>
        </p:txBody>
      </p:sp>
      <p:sp>
        <p:nvSpPr>
          <p:cNvPr id="174" name="Shape 174"/>
          <p:cNvSpPr/>
          <p:nvPr/>
        </p:nvSpPr>
        <p:spPr>
          <a:xfrm>
            <a:off x="2940101" y="7996059"/>
            <a:ext cx="5765405" cy="1145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5369" y="13894"/>
                </a:lnTo>
                <a:lnTo>
                  <a:pt x="5369" y="20687"/>
                </a:lnTo>
                <a:cubicBezTo>
                  <a:pt x="5369" y="21192"/>
                  <a:pt x="5450" y="21600"/>
                  <a:pt x="5551" y="21600"/>
                </a:cubicBezTo>
                <a:lnTo>
                  <a:pt x="21419" y="21600"/>
                </a:lnTo>
                <a:cubicBezTo>
                  <a:pt x="21519" y="21600"/>
                  <a:pt x="21600" y="21192"/>
                  <a:pt x="21600" y="20687"/>
                </a:cubicBezTo>
                <a:lnTo>
                  <a:pt x="21600" y="12240"/>
                </a:lnTo>
                <a:cubicBezTo>
                  <a:pt x="21600" y="11735"/>
                  <a:pt x="21519" y="11327"/>
                  <a:pt x="21419" y="11327"/>
                </a:cubicBezTo>
                <a:lnTo>
                  <a:pt x="6142" y="11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Module File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body" idx="1"/>
          </p:nvPr>
        </p:nvSpPr>
        <p:spPr>
          <a:xfrm>
            <a:off x="355600" y="2000081"/>
            <a:ext cx="12293600" cy="3710820"/>
          </a:xfrm>
          <a:prstGeom prst="rect">
            <a:avLst/>
          </a:prstGeom>
        </p:spPr>
        <p:txBody>
          <a:bodyPr/>
          <a:lstStyle/>
          <a:p>
            <a:pPr lvl="0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require "mega_bar/engine"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module MegaBar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b="1" sz="2000">
              <a:latin typeface="Courier New"/>
              <a:ea typeface="Courier New"/>
              <a:cs typeface="Courier New"/>
              <a:sym typeface="Courier New"/>
            </a:endParaRPr>
          </a:p>
          <a:p>
            <a:pPr lvl="0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marL="0" indent="0" defTabSz="560830">
              <a:lnSpc>
                <a:spcPct val="96000"/>
              </a:lnSpc>
              <a:spcBef>
                <a:spcPts val="4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i="1" sz="3000"/>
              <a:t>You could chuck everything in here, but since other files that start with “module MegaBar” and are in namespace directories include the Engine, we can structure them like a regular rails app, but in our engine’s app directory.</a:t>
            </a:r>
          </a:p>
        </p:txBody>
      </p:sp>
      <p:sp>
        <p:nvSpPr>
          <p:cNvPr id="177" name="Shape 177"/>
          <p:cNvSpPr/>
          <p:nvPr/>
        </p:nvSpPr>
        <p:spPr>
          <a:xfrm>
            <a:off x="355600" y="1806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The Module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"/>
                <a:ea typeface="Courier"/>
                <a:cs typeface="Courier"/>
                <a:sym typeface="Courier"/>
              </a:rPr>
              <a:t>mega_bar/lib/mega_bar.rb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body" idx="1"/>
          </p:nvPr>
        </p:nvSpPr>
        <p:spPr>
          <a:xfrm>
            <a:off x="355600" y="1675364"/>
            <a:ext cx="12293600" cy="6402872"/>
          </a:xfrm>
          <a:prstGeom prst="rect">
            <a:avLst/>
          </a:prstGeom>
        </p:spPr>
        <p:txBody>
          <a:bodyPr/>
          <a:lstStyle/>
          <a:p>
            <a:pPr lvl="0" marL="0" indent="0" defTabSz="226083">
              <a:spcBef>
                <a:spcPts val="1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Identical in function to a standard app’s config/application.rb</a:t>
            </a:r>
            <a:r>
              <a:rPr sz="2500"/>
              <a:t>. </a:t>
            </a:r>
            <a:endParaRPr sz="2500"/>
          </a:p>
          <a:p>
            <a:pPr lvl="1" marL="741390" indent="-539879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 SemiBold"/>
                <a:ea typeface="Gill Sans SemiBold"/>
                <a:cs typeface="Gill Sans SemiBold"/>
                <a:sym typeface="Gill Sans SemiBold"/>
              </a:rPr>
              <a:t>isolate_namespace MegaBar</a:t>
            </a:r>
            <a:r>
              <a:rPr sz="2500"/>
              <a:t>:</a:t>
            </a:r>
            <a:endParaRPr sz="2500"/>
          </a:p>
          <a:p>
            <a:pPr lvl="2" marL="942903" indent="-539881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Makes generators create controllers and models with the mega_bar namespace and in mega_bar subdirectories.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2" marL="942903" indent="-539881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Makes generated tables prefixed with mega_bar_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1" marL="741390" indent="-539879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Load your </a:t>
            </a:r>
            <a:r>
              <a:rPr sz="2500">
                <a:latin typeface="Gill Sans SemiBold"/>
                <a:ea typeface="Gill Sans SemiBold"/>
                <a:cs typeface="Gill Sans SemiBold"/>
                <a:sym typeface="Gill Sans SemiBold"/>
              </a:rPr>
              <a:t>middleware</a:t>
            </a:r>
            <a:endParaRPr sz="25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1" marL="741390" indent="-539879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Dependencies added in your gemspec file must be required in your engine file!</a:t>
            </a:r>
            <a:endParaRPr sz="2500">
              <a:latin typeface="Gill Sans"/>
              <a:ea typeface="Gill Sans"/>
              <a:cs typeface="Gill Sans"/>
              <a:sym typeface="Gill Sans"/>
            </a:endParaRPr>
          </a:p>
          <a:p>
            <a:pPr lvl="1" marL="741390" indent="-539879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 SemiBold"/>
                <a:ea typeface="Gill Sans SemiBold"/>
                <a:cs typeface="Gill Sans SemiBold"/>
                <a:sym typeface="Gill Sans SemiBold"/>
              </a:rPr>
              <a:t>append_migrations</a:t>
            </a:r>
            <a:r>
              <a:rPr sz="2500"/>
              <a:t> </a:t>
            </a:r>
            <a:r>
              <a:rPr sz="2500">
                <a:latin typeface="Gill Sans"/>
                <a:ea typeface="Gill Sans"/>
                <a:cs typeface="Gill Sans"/>
                <a:sym typeface="Gill Sans"/>
              </a:rPr>
              <a:t>initializer automatically makes your host apps see your migrations</a:t>
            </a:r>
            <a:r>
              <a:rPr sz="2500"/>
              <a:t>.</a:t>
            </a:r>
            <a:endParaRPr sz="2500"/>
          </a:p>
          <a:p>
            <a:pPr lvl="1" marL="741390" indent="-539879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"/>
                <a:ea typeface="Gill Sans"/>
                <a:cs typeface="Gill Sans"/>
                <a:sym typeface="Gill Sans"/>
              </a:rPr>
              <a:t>Share your </a:t>
            </a:r>
            <a:r>
              <a:rPr sz="2500">
                <a:latin typeface="Gill Sans SemiBold"/>
                <a:ea typeface="Gill Sans SemiBold"/>
                <a:cs typeface="Gill Sans SemiBold"/>
                <a:sym typeface="Gill Sans SemiBold"/>
              </a:rPr>
              <a:t>factories</a:t>
            </a:r>
            <a:r>
              <a:rPr sz="2500"/>
              <a:t>!</a:t>
            </a:r>
            <a:endParaRPr sz="2500"/>
          </a:p>
          <a:p>
            <a:pPr lvl="1" marL="741390" indent="-539879" defTabSz="226083">
              <a:spcBef>
                <a:spcPts val="17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500">
                <a:latin typeface="Gill Sans SemiBold"/>
                <a:ea typeface="Gill Sans SemiBold"/>
                <a:cs typeface="Gill Sans SemiBold"/>
                <a:sym typeface="Gill Sans SemiBold"/>
              </a:rPr>
              <a:t>Rspec!</a:t>
            </a:r>
          </a:p>
        </p:txBody>
      </p:sp>
      <p:sp>
        <p:nvSpPr>
          <p:cNvPr id="180" name="Shape 180"/>
          <p:cNvSpPr/>
          <p:nvPr/>
        </p:nvSpPr>
        <p:spPr>
          <a:xfrm>
            <a:off x="355600" y="1806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The Engine File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mega_bar/lib/mega_bar/engine.rb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455103" y="1962150"/>
            <a:ext cx="10131105" cy="684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module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MegaBar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Engine &lt; :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:Rails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:Engine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2000">
                <a:latin typeface="Courier New"/>
                <a:ea typeface="Courier New"/>
                <a:cs typeface="Courier New"/>
                <a:sym typeface="Courier New"/>
              </a:rPr>
              <a:t>isolate_namespace MegaBar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require </a:t>
            </a: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‘seed_dump'</a:t>
            </a:r>
            <a:endParaRPr sz="1300">
              <a:solidFill>
                <a:srgbClr val="CD1D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    require 'best_in_place'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config.autoload_paths &lt;&lt; File.</a:t>
            </a:r>
            <a:r>
              <a:rPr sz="13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expand_path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"../*"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, __FILE__)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# MIDDLEWARE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require File.</a:t>
            </a:r>
            <a:r>
              <a:rPr sz="15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expand_path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5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'../layout_engine.rb'</a:t>
            </a:r>
            <a:r>
              <a:rPr sz="1500">
                <a:latin typeface="Courier New"/>
                <a:ea typeface="Courier New"/>
                <a:cs typeface="Courier New"/>
                <a:sym typeface="Courier New"/>
              </a:rPr>
              <a:t>, __FILE__)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config.app_middleware.use LayoutEngine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initializer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:append_migrations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do |app|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unless app.root.to_s.match root.to_s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  config.paths[</a:t>
            </a: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"db/migrate"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].expanded.each do |expanded_path|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    app.config.paths[</a:t>
            </a: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"db/migrate"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] &lt;&lt; expanded_path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  end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end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900">
                <a:latin typeface="Courier New"/>
                <a:ea typeface="Courier New"/>
                <a:cs typeface="Courier New"/>
                <a:sym typeface="Courier New"/>
              </a:rPr>
              <a:t>initializer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9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sz="19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model_core.factories</a:t>
            </a:r>
            <a:r>
              <a:rPr sz="19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sz="1900"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after =&gt; </a:t>
            </a: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"factory_girl.set_factory_paths"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do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FactoryGirl.definition_file_paths &lt;&lt; File.</a:t>
            </a:r>
            <a:r>
              <a:rPr sz="10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expand_path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'../../../spec/factories'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, __FILE__) if</a:t>
            </a:r>
            <a:r>
              <a:rPr b="1" sz="10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defined?(FactoryGirl)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config.generators</a:t>
            </a: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do |g|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      g.test_framework :</a:t>
            </a:r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rspec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g.fixture_replacement :factory_girl, :dir =&gt; </a:t>
            </a:r>
            <a:r>
              <a:rPr sz="13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'spec/factories'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g.assets false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  g.helper false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  config.action_view.logger = nil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sz="13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3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183" name="Shape 183"/>
          <p:cNvSpPr/>
          <p:nvPr/>
        </p:nvSpPr>
        <p:spPr>
          <a:xfrm>
            <a:off x="355600" y="1806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The Engine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"/>
                <a:ea typeface="Courier"/>
                <a:cs typeface="Courier"/>
                <a:sym typeface="Courier"/>
              </a:rPr>
              <a:t>mega_bar/lib/mega_bar/engine.rb</a:t>
            </a:r>
          </a:p>
        </p:txBody>
      </p:sp>
      <p:sp>
        <p:nvSpPr>
          <p:cNvPr id="184" name="Shape 184"/>
          <p:cNvSpPr/>
          <p:nvPr/>
        </p:nvSpPr>
        <p:spPr>
          <a:xfrm>
            <a:off x="377489" y="986384"/>
            <a:ext cx="1270001" cy="996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" y="0"/>
                </a:moveTo>
                <a:cubicBezTo>
                  <a:pt x="484" y="0"/>
                  <a:pt x="0" y="616"/>
                  <a:pt x="0" y="1377"/>
                </a:cubicBezTo>
                <a:lnTo>
                  <a:pt x="0" y="16600"/>
                </a:lnTo>
                <a:cubicBezTo>
                  <a:pt x="0" y="17361"/>
                  <a:pt x="484" y="17977"/>
                  <a:pt x="1080" y="17977"/>
                </a:cubicBezTo>
                <a:lnTo>
                  <a:pt x="6284" y="17977"/>
                </a:lnTo>
                <a:lnTo>
                  <a:pt x="8444" y="21600"/>
                </a:lnTo>
                <a:lnTo>
                  <a:pt x="10598" y="17977"/>
                </a:lnTo>
                <a:lnTo>
                  <a:pt x="20520" y="17977"/>
                </a:lnTo>
                <a:cubicBezTo>
                  <a:pt x="21116" y="17977"/>
                  <a:pt x="21600" y="17361"/>
                  <a:pt x="21600" y="16600"/>
                </a:cubicBezTo>
                <a:lnTo>
                  <a:pt x="21600" y="1377"/>
                </a:lnTo>
                <a:cubicBezTo>
                  <a:pt x="21600" y="616"/>
                  <a:pt x="21116" y="0"/>
                  <a:pt x="20520" y="0"/>
                </a:cubicBezTo>
                <a:lnTo>
                  <a:pt x="108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Namespace in module</a:t>
            </a:r>
          </a:p>
        </p:txBody>
      </p:sp>
      <p:sp>
        <p:nvSpPr>
          <p:cNvPr id="185" name="Shape 185"/>
          <p:cNvSpPr/>
          <p:nvPr/>
        </p:nvSpPr>
        <p:spPr>
          <a:xfrm>
            <a:off x="1946683" y="878234"/>
            <a:ext cx="1513286" cy="1217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4" y="0"/>
                </a:moveTo>
                <a:cubicBezTo>
                  <a:pt x="321" y="0"/>
                  <a:pt x="0" y="398"/>
                  <a:pt x="0" y="887"/>
                </a:cubicBezTo>
                <a:lnTo>
                  <a:pt x="0" y="11983"/>
                </a:lnTo>
                <a:cubicBezTo>
                  <a:pt x="0" y="12471"/>
                  <a:pt x="321" y="12870"/>
                  <a:pt x="714" y="12870"/>
                </a:cubicBezTo>
                <a:lnTo>
                  <a:pt x="8395" y="12870"/>
                </a:lnTo>
                <a:lnTo>
                  <a:pt x="9817" y="21600"/>
                </a:lnTo>
                <a:lnTo>
                  <a:pt x="11245" y="12870"/>
                </a:lnTo>
                <a:lnTo>
                  <a:pt x="20886" y="12870"/>
                </a:lnTo>
                <a:cubicBezTo>
                  <a:pt x="21279" y="12870"/>
                  <a:pt x="21600" y="12471"/>
                  <a:pt x="21600" y="11983"/>
                </a:cubicBezTo>
                <a:lnTo>
                  <a:pt x="21600" y="887"/>
                </a:lnTo>
                <a:cubicBezTo>
                  <a:pt x="21600" y="398"/>
                  <a:pt x="21279" y="0"/>
                  <a:pt x="20886" y="0"/>
                </a:cubicBezTo>
                <a:lnTo>
                  <a:pt x="71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Inherit from Rails::Engine</a:t>
            </a:r>
          </a:p>
        </p:txBody>
      </p:sp>
      <p:sp>
        <p:nvSpPr>
          <p:cNvPr id="186" name="Shape 186"/>
          <p:cNvSpPr/>
          <p:nvPr/>
        </p:nvSpPr>
        <p:spPr>
          <a:xfrm>
            <a:off x="4973847" y="2072034"/>
            <a:ext cx="7434264" cy="885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80" y="0"/>
                </a:moveTo>
                <a:cubicBezTo>
                  <a:pt x="2700" y="0"/>
                  <a:pt x="2635" y="548"/>
                  <a:pt x="2635" y="1219"/>
                </a:cubicBezTo>
                <a:lnTo>
                  <a:pt x="2635" y="8719"/>
                </a:lnTo>
                <a:lnTo>
                  <a:pt x="0" y="11148"/>
                </a:lnTo>
                <a:lnTo>
                  <a:pt x="2635" y="13577"/>
                </a:lnTo>
                <a:lnTo>
                  <a:pt x="2635" y="20381"/>
                </a:lnTo>
                <a:cubicBezTo>
                  <a:pt x="2635" y="21052"/>
                  <a:pt x="2700" y="21600"/>
                  <a:pt x="2780" y="21600"/>
                </a:cubicBezTo>
                <a:lnTo>
                  <a:pt x="21455" y="21600"/>
                </a:lnTo>
                <a:cubicBezTo>
                  <a:pt x="21535" y="21600"/>
                  <a:pt x="21600" y="21052"/>
                  <a:pt x="21600" y="20381"/>
                </a:cubicBezTo>
                <a:lnTo>
                  <a:pt x="21600" y="1219"/>
                </a:lnTo>
                <a:cubicBezTo>
                  <a:pt x="21600" y="548"/>
                  <a:pt x="21535" y="0"/>
                  <a:pt x="21455" y="0"/>
                </a:cubicBezTo>
                <a:lnTo>
                  <a:pt x="278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Avoid Naming Conflicts; Generators create mvc’s in namespaced directories. Migrations and table names namespaced too.</a:t>
            </a:r>
          </a:p>
        </p:txBody>
      </p:sp>
      <p:sp>
        <p:nvSpPr>
          <p:cNvPr id="187" name="Shape 187"/>
          <p:cNvSpPr/>
          <p:nvPr/>
        </p:nvSpPr>
        <p:spPr>
          <a:xfrm>
            <a:off x="8570706" y="1079631"/>
            <a:ext cx="4214416" cy="608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1" y="0"/>
                </a:moveTo>
                <a:cubicBezTo>
                  <a:pt x="9830" y="0"/>
                  <a:pt x="9715" y="798"/>
                  <a:pt x="9715" y="1777"/>
                </a:cubicBezTo>
                <a:lnTo>
                  <a:pt x="9715" y="11716"/>
                </a:lnTo>
                <a:lnTo>
                  <a:pt x="0" y="15255"/>
                </a:lnTo>
                <a:lnTo>
                  <a:pt x="9715" y="18794"/>
                </a:lnTo>
                <a:lnTo>
                  <a:pt x="9715" y="19823"/>
                </a:lnTo>
                <a:cubicBezTo>
                  <a:pt x="9715" y="20802"/>
                  <a:pt x="9830" y="21600"/>
                  <a:pt x="9971" y="21600"/>
                </a:cubicBezTo>
                <a:lnTo>
                  <a:pt x="21346" y="21600"/>
                </a:lnTo>
                <a:cubicBezTo>
                  <a:pt x="21487" y="21600"/>
                  <a:pt x="21600" y="20802"/>
                  <a:pt x="21600" y="19823"/>
                </a:cubicBezTo>
                <a:lnTo>
                  <a:pt x="21600" y="1777"/>
                </a:lnTo>
                <a:cubicBezTo>
                  <a:pt x="21600" y="798"/>
                  <a:pt x="21487" y="0"/>
                  <a:pt x="21346" y="0"/>
                </a:cubicBezTo>
                <a:lnTo>
                  <a:pt x="997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Place in lib/mega_bar/engine.rb</a:t>
            </a:r>
          </a:p>
        </p:txBody>
      </p:sp>
      <p:sp>
        <p:nvSpPr>
          <p:cNvPr id="188" name="Shape 188"/>
          <p:cNvSpPr/>
          <p:nvPr/>
        </p:nvSpPr>
        <p:spPr>
          <a:xfrm>
            <a:off x="3195649" y="2656234"/>
            <a:ext cx="2591595" cy="461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38" y="0"/>
                </a:moveTo>
                <a:cubicBezTo>
                  <a:pt x="3009" y="0"/>
                  <a:pt x="2822" y="1050"/>
                  <a:pt x="2822" y="2338"/>
                </a:cubicBezTo>
                <a:lnTo>
                  <a:pt x="2822" y="6513"/>
                </a:lnTo>
                <a:lnTo>
                  <a:pt x="0" y="11190"/>
                </a:lnTo>
                <a:lnTo>
                  <a:pt x="2822" y="15847"/>
                </a:lnTo>
                <a:lnTo>
                  <a:pt x="2822" y="19262"/>
                </a:lnTo>
                <a:cubicBezTo>
                  <a:pt x="2822" y="20550"/>
                  <a:pt x="3009" y="21600"/>
                  <a:pt x="3238" y="21600"/>
                </a:cubicBezTo>
                <a:lnTo>
                  <a:pt x="21183" y="21600"/>
                </a:lnTo>
                <a:cubicBezTo>
                  <a:pt x="21413" y="21600"/>
                  <a:pt x="21600" y="20550"/>
                  <a:pt x="21600" y="19262"/>
                </a:cubicBezTo>
                <a:lnTo>
                  <a:pt x="21600" y="2338"/>
                </a:lnTo>
                <a:cubicBezTo>
                  <a:pt x="21600" y="1050"/>
                  <a:pt x="21413" y="0"/>
                  <a:pt x="21183" y="0"/>
                </a:cubicBezTo>
                <a:lnTo>
                  <a:pt x="323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Require your Gems</a:t>
            </a:r>
          </a:p>
        </p:txBody>
      </p:sp>
      <p:sp>
        <p:nvSpPr>
          <p:cNvPr id="189" name="Shape 189"/>
          <p:cNvSpPr/>
          <p:nvPr/>
        </p:nvSpPr>
        <p:spPr>
          <a:xfrm>
            <a:off x="6865949" y="3911841"/>
            <a:ext cx="3429795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26" y="0"/>
                </a:moveTo>
                <a:cubicBezTo>
                  <a:pt x="7552" y="0"/>
                  <a:pt x="7411" y="1050"/>
                  <a:pt x="7411" y="2338"/>
                </a:cubicBezTo>
                <a:lnTo>
                  <a:pt x="7411" y="7293"/>
                </a:lnTo>
                <a:lnTo>
                  <a:pt x="0" y="11951"/>
                </a:lnTo>
                <a:lnTo>
                  <a:pt x="7411" y="16608"/>
                </a:lnTo>
                <a:lnTo>
                  <a:pt x="7411" y="19262"/>
                </a:lnTo>
                <a:cubicBezTo>
                  <a:pt x="7411" y="20550"/>
                  <a:pt x="7552" y="21600"/>
                  <a:pt x="7726" y="21600"/>
                </a:cubicBezTo>
                <a:lnTo>
                  <a:pt x="21285" y="21600"/>
                </a:lnTo>
                <a:cubicBezTo>
                  <a:pt x="21459" y="21600"/>
                  <a:pt x="21600" y="20550"/>
                  <a:pt x="21600" y="19262"/>
                </a:cubicBezTo>
                <a:lnTo>
                  <a:pt x="21600" y="2338"/>
                </a:lnTo>
                <a:cubicBezTo>
                  <a:pt x="21600" y="1050"/>
                  <a:pt x="21459" y="0"/>
                  <a:pt x="21285" y="0"/>
                </a:cubicBezTo>
                <a:lnTo>
                  <a:pt x="772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Include your Middleware</a:t>
            </a:r>
          </a:p>
        </p:txBody>
      </p:sp>
      <p:sp>
        <p:nvSpPr>
          <p:cNvPr id="190" name="Shape 190"/>
          <p:cNvSpPr/>
          <p:nvPr/>
        </p:nvSpPr>
        <p:spPr>
          <a:xfrm>
            <a:off x="6814775" y="4675534"/>
            <a:ext cx="4752182" cy="608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92" y="0"/>
                </a:moveTo>
                <a:cubicBezTo>
                  <a:pt x="4067" y="0"/>
                  <a:pt x="3965" y="798"/>
                  <a:pt x="3965" y="1777"/>
                </a:cubicBezTo>
                <a:lnTo>
                  <a:pt x="3965" y="4963"/>
                </a:lnTo>
                <a:lnTo>
                  <a:pt x="0" y="8502"/>
                </a:lnTo>
                <a:lnTo>
                  <a:pt x="3965" y="12041"/>
                </a:lnTo>
                <a:lnTo>
                  <a:pt x="3965" y="19823"/>
                </a:lnTo>
                <a:cubicBezTo>
                  <a:pt x="3965" y="20802"/>
                  <a:pt x="4067" y="21600"/>
                  <a:pt x="4192" y="21600"/>
                </a:cubicBezTo>
                <a:lnTo>
                  <a:pt x="21373" y="21600"/>
                </a:lnTo>
                <a:cubicBezTo>
                  <a:pt x="21498" y="21600"/>
                  <a:pt x="21600" y="20802"/>
                  <a:pt x="21600" y="19823"/>
                </a:cubicBezTo>
                <a:lnTo>
                  <a:pt x="21600" y="1777"/>
                </a:lnTo>
                <a:cubicBezTo>
                  <a:pt x="21600" y="798"/>
                  <a:pt x="21498" y="0"/>
                  <a:pt x="21373" y="0"/>
                </a:cubicBezTo>
                <a:lnTo>
                  <a:pt x="419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Make host app aware of your migrations. Otherwise you can run them manually.</a:t>
            </a:r>
          </a:p>
        </p:txBody>
      </p:sp>
      <p:sp>
        <p:nvSpPr>
          <p:cNvPr id="191" name="Shape 191"/>
          <p:cNvSpPr/>
          <p:nvPr/>
        </p:nvSpPr>
        <p:spPr>
          <a:xfrm>
            <a:off x="2556667" y="5543080"/>
            <a:ext cx="3878660" cy="59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8" y="0"/>
                </a:moveTo>
                <a:cubicBezTo>
                  <a:pt x="125" y="0"/>
                  <a:pt x="0" y="810"/>
                  <a:pt x="0" y="1802"/>
                </a:cubicBezTo>
                <a:lnTo>
                  <a:pt x="0" y="14705"/>
                </a:lnTo>
                <a:cubicBezTo>
                  <a:pt x="0" y="15698"/>
                  <a:pt x="125" y="16508"/>
                  <a:pt x="278" y="16508"/>
                </a:cubicBezTo>
                <a:lnTo>
                  <a:pt x="9992" y="16508"/>
                </a:lnTo>
                <a:lnTo>
                  <a:pt x="10549" y="21600"/>
                </a:lnTo>
                <a:lnTo>
                  <a:pt x="11106" y="16508"/>
                </a:lnTo>
                <a:lnTo>
                  <a:pt x="21322" y="16508"/>
                </a:lnTo>
                <a:cubicBezTo>
                  <a:pt x="21475" y="16508"/>
                  <a:pt x="21600" y="15698"/>
                  <a:pt x="21600" y="14705"/>
                </a:cubicBezTo>
                <a:lnTo>
                  <a:pt x="21600" y="1802"/>
                </a:lnTo>
                <a:cubicBezTo>
                  <a:pt x="21600" y="810"/>
                  <a:pt x="21475" y="0"/>
                  <a:pt x="21322" y="0"/>
                </a:cubicBezTo>
                <a:lnTo>
                  <a:pt x="27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Make host app aware of your factories.</a:t>
            </a:r>
          </a:p>
        </p:txBody>
      </p:sp>
      <p:sp>
        <p:nvSpPr>
          <p:cNvPr id="192" name="Shape 192"/>
          <p:cNvSpPr/>
          <p:nvPr/>
        </p:nvSpPr>
        <p:spPr>
          <a:xfrm>
            <a:off x="4283670" y="7762405"/>
            <a:ext cx="3878660" cy="537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1" y="0"/>
                </a:moveTo>
                <a:lnTo>
                  <a:pt x="2067" y="3191"/>
                </a:lnTo>
                <a:lnTo>
                  <a:pt x="278" y="3191"/>
                </a:lnTo>
                <a:cubicBezTo>
                  <a:pt x="125" y="3191"/>
                  <a:pt x="0" y="4093"/>
                  <a:pt x="0" y="5201"/>
                </a:cubicBezTo>
                <a:lnTo>
                  <a:pt x="0" y="19590"/>
                </a:lnTo>
                <a:cubicBezTo>
                  <a:pt x="0" y="20697"/>
                  <a:pt x="125" y="21600"/>
                  <a:pt x="278" y="21600"/>
                </a:cubicBezTo>
                <a:lnTo>
                  <a:pt x="21322" y="21600"/>
                </a:lnTo>
                <a:cubicBezTo>
                  <a:pt x="21475" y="21600"/>
                  <a:pt x="21600" y="20697"/>
                  <a:pt x="21600" y="19590"/>
                </a:cubicBezTo>
                <a:lnTo>
                  <a:pt x="21600" y="5201"/>
                </a:lnTo>
                <a:cubicBezTo>
                  <a:pt x="21600" y="4093"/>
                  <a:pt x="21475" y="3191"/>
                  <a:pt x="21322" y="3191"/>
                </a:cubicBezTo>
                <a:lnTo>
                  <a:pt x="3178" y="3191"/>
                </a:lnTo>
                <a:lnTo>
                  <a:pt x="262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Generate RSpecs.</a:t>
            </a:r>
          </a:p>
        </p:txBody>
      </p:sp>
      <p:sp>
        <p:nvSpPr>
          <p:cNvPr id="193" name="Shape 193"/>
          <p:cNvSpPr/>
          <p:nvPr/>
        </p:nvSpPr>
        <p:spPr>
          <a:xfrm>
            <a:off x="10007600" y="7033084"/>
            <a:ext cx="2210991" cy="1998763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The engine file is identical in Function to a regular rails app’s application.rb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body" idx="1"/>
          </p:nvPr>
        </p:nvSpPr>
        <p:spPr>
          <a:xfrm>
            <a:off x="355600" y="1785472"/>
            <a:ext cx="12293600" cy="5114864"/>
          </a:xfrm>
          <a:prstGeom prst="rect">
            <a:avLst/>
          </a:prstGeom>
        </p:spPr>
        <p:txBody>
          <a:bodyPr/>
          <a:lstStyle/>
          <a:p>
            <a:pPr lvl="0" marL="0" indent="0" defTabSz="525779">
              <a:spcBef>
                <a:spcPts val="41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MegaBar uses seed data to store configurations for  stuff.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525779">
              <a:spcBef>
                <a:spcPts val="41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Seeds are loaded into apps: 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525779">
              <a:spcBef>
                <a:spcPts val="41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Seeds can be dumped from apps.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525779">
              <a:spcBef>
                <a:spcPts val="41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Seeds get merged back into master. </a:t>
            </a:r>
          </a:p>
        </p:txBody>
      </p:sp>
      <p:sp>
        <p:nvSpPr>
          <p:cNvPr id="196" name="Shape 196"/>
          <p:cNvSpPr/>
          <p:nvPr/>
        </p:nvSpPr>
        <p:spPr>
          <a:xfrm>
            <a:off x="467952" y="4019053"/>
            <a:ext cx="833509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9ABFC6"/>
                </a:solidFill>
                <a:latin typeface="Courier"/>
                <a:ea typeface="Courier"/>
                <a:cs typeface="Courier"/>
                <a:sym typeface="Courier"/>
              </a:rPr>
              <a:t>myapp$</a:t>
            </a:r>
            <a:r>
              <a:rPr sz="26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bundle exec rake </a:t>
            </a:r>
            <a:r>
              <a:rPr b="1" sz="26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mega_bar:</a:t>
            </a:r>
            <a:r>
              <a:rPr sz="26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data_load</a:t>
            </a:r>
          </a:p>
        </p:txBody>
      </p:sp>
      <p:sp>
        <p:nvSpPr>
          <p:cNvPr id="197" name="Shape 197"/>
          <p:cNvSpPr/>
          <p:nvPr/>
        </p:nvSpPr>
        <p:spPr>
          <a:xfrm>
            <a:off x="506059" y="5166781"/>
            <a:ext cx="825888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9ABFC6"/>
                </a:solidFill>
                <a:latin typeface="Courier"/>
                <a:ea typeface="Courier"/>
                <a:cs typeface="Courier"/>
                <a:sym typeface="Courier"/>
              </a:rPr>
              <a:t>myapp$</a:t>
            </a:r>
            <a:r>
              <a:rPr sz="26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</a:t>
            </a:r>
            <a:r>
              <a:rPr sz="25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bundle exec rake </a:t>
            </a:r>
            <a:r>
              <a:rPr b="1" sz="25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mega_bar:</a:t>
            </a:r>
            <a:r>
              <a:rPr sz="25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dump_seeds</a:t>
            </a:r>
          </a:p>
        </p:txBody>
      </p:sp>
      <p:sp>
        <p:nvSpPr>
          <p:cNvPr id="198" name="Shape 198"/>
          <p:cNvSpPr/>
          <p:nvPr/>
        </p:nvSpPr>
        <p:spPr>
          <a:xfrm>
            <a:off x="355600" y="1679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Tasks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latin typeface="Courier"/>
                <a:ea typeface="Courier"/>
                <a:cs typeface="Courier"/>
                <a:sym typeface="Courier"/>
              </a:rPr>
              <a:t>mega_bar/lib/tasks/mega_bar_tasks.rake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355600" y="-113541"/>
            <a:ext cx="12293600" cy="16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Tasks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1900">
                <a:latin typeface="Courier"/>
                <a:ea typeface="Courier"/>
                <a:cs typeface="Courier"/>
                <a:sym typeface="Courier"/>
              </a:rPr>
              <a:t>mega_bar/lib/tasks/mega_bar_tasks.rake</a:t>
            </a:r>
          </a:p>
        </p:txBody>
      </p:sp>
      <p:sp>
        <p:nvSpPr>
          <p:cNvPr id="201" name="Shape 201"/>
          <p:cNvSpPr/>
          <p:nvPr/>
        </p:nvSpPr>
        <p:spPr>
          <a:xfrm>
            <a:off x="348207" y="2343150"/>
            <a:ext cx="11508055" cy="709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namespace</a:t>
            </a: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:mega_bar</a:t>
            </a: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do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desc </a:t>
            </a:r>
            <a:r>
              <a:rPr sz="21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'engine_init'</a:t>
            </a: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i="1" sz="21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adds mount to host apps routes file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task engine_init: :environment</a:t>
            </a: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do</a:t>
            </a:r>
            <a:endParaRPr sz="21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# add mounting to routes file in host app</a:t>
            </a:r>
            <a:endParaRPr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   text = File.read('config/routes.rb')</a:t>
            </a:r>
            <a:endParaRPr sz="13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   new_contents = text.gsub( /(#{Regexp.escape(line)})/mi, "#{line} mount MegaBar::Engine, at: '/mega-bar'\n")</a:t>
            </a:r>
            <a:endParaRPr sz="13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   File.open('config/routes.rb', "w") {|file| file.puts new_contents }</a:t>
            </a:r>
            <a:endParaRPr sz="15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puts "</a:t>
            </a:r>
            <a:r>
              <a:rPr b="1"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Mounted the engine in the routes file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”</a:t>
            </a:r>
            <a:endParaRPr sz="21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Rake::Task[“db:migrate"].invoke</a:t>
            </a:r>
            <a:endParaRPr sz="21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puts "</a:t>
            </a:r>
            <a:r>
              <a:rPr b="1"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Migrated the mega_bar db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”</a:t>
            </a:r>
            <a:endParaRPr sz="21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Rake::Task[‘mega_bar:data_load'].invoke</a:t>
            </a:r>
            <a:endParaRPr sz="2100">
              <a:solidFill>
                <a:srgbClr val="53535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puts "</a:t>
            </a:r>
            <a:r>
              <a:rPr b="1"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Loaded the seed data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 File.open('app/assets/javascripts/application.js', 'a') { |f|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   f.puts "//= require mega_bar/application.js "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 }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 File.open('app/assets/stylesheets/application.css', 'a') { |f|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   f.puts "//= require mega_bar/application.css "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 }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puts '</a:t>
            </a:r>
            <a:r>
              <a:rPr b="1"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Added mega_bar assets to the pipeline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'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    puts "</a:t>
            </a:r>
            <a:r>
              <a:rPr b="1"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Yer all set</a:t>
            </a:r>
            <a:r>
              <a:rPr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!"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202" name="Shape 202"/>
          <p:cNvSpPr/>
          <p:nvPr/>
        </p:nvSpPr>
        <p:spPr>
          <a:xfrm>
            <a:off x="304063" y="1555800"/>
            <a:ext cx="10415474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AC4E0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AC4E0B"/>
                </a:solidFill>
              </a:rPr>
              <a:t>host_app&gt; bundle exec rake mega_bar:engine_init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355600" y="1679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Middleware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"/>
                <a:ea typeface="Courier"/>
                <a:cs typeface="Courier"/>
                <a:sym typeface="Courier"/>
              </a:rPr>
              <a:t>mega_bar/lib/mega_bar/layout_engine.rb</a:t>
            </a:r>
          </a:p>
        </p:txBody>
      </p:sp>
      <p:sp>
        <p:nvSpPr>
          <p:cNvPr id="205" name="Shape 205"/>
          <p:cNvSpPr/>
          <p:nvPr/>
        </p:nvSpPr>
        <p:spPr>
          <a:xfrm>
            <a:off x="453808" y="4242735"/>
            <a:ext cx="12097183" cy="535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535353"/>
                </a:solidFill>
              </a:rPr>
              <a:t> </a:t>
            </a:r>
            <a:r>
              <a:rPr sz="2900"/>
              <a:t>@status, @headers, @body = SomeController.action(:index).call(env)</a:t>
            </a:r>
          </a:p>
        </p:txBody>
      </p:sp>
      <p:sp>
        <p:nvSpPr>
          <p:cNvPr id="206" name="Shape 206"/>
          <p:cNvSpPr/>
          <p:nvPr/>
        </p:nvSpPr>
        <p:spPr>
          <a:xfrm>
            <a:off x="614095" y="3625900"/>
            <a:ext cx="10811409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3600"/>
              <a:t>Must have a call method that returns something like:</a:t>
            </a:r>
          </a:p>
        </p:txBody>
      </p:sp>
      <p:sp>
        <p:nvSpPr>
          <p:cNvPr id="207" name="Shape 207"/>
          <p:cNvSpPr/>
          <p:nvPr/>
        </p:nvSpPr>
        <p:spPr>
          <a:xfrm>
            <a:off x="2168030" y="6024108"/>
            <a:ext cx="8668740" cy="1818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i="1" sz="2800"/>
              <a:t>Behind the scenes, when a route is processed, this is how the controller actually gets called.</a:t>
            </a:r>
            <a:endParaRPr i="1" sz="2800"/>
          </a:p>
          <a:p>
            <a:pPr lvl="0">
              <a:defRPr sz="1800">
                <a:solidFill>
                  <a:srgbClr val="000000"/>
                </a:solidFill>
              </a:defRPr>
            </a:pPr>
            <a:endParaRPr i="1" sz="280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i="1" sz="2800"/>
              <a:t>See the railscast!</a:t>
            </a:r>
          </a:p>
        </p:txBody>
      </p:sp>
      <p:sp>
        <p:nvSpPr>
          <p:cNvPr id="208" name="Shape 208"/>
          <p:cNvSpPr/>
          <p:nvPr/>
        </p:nvSpPr>
        <p:spPr>
          <a:xfrm>
            <a:off x="509193" y="1816150"/>
            <a:ext cx="11986414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3600"/>
              <a:t>Middleware is a filter which intercepts request and handle response differently as it goes to and from the application.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663621" y="2491303"/>
            <a:ext cx="10773923" cy="237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/>
              <a:t>For applications where reuse of code in other projects isn’t foreseen, it can make sense to create a /components directory in your repo to house your engines and gems. </a:t>
            </a:r>
            <a:endParaRPr sz="25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5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/>
              <a:t>You’ll then write your specs within those engines and gems and ultimately some shell scripts to run all tests in one step. </a:t>
            </a:r>
          </a:p>
        </p:txBody>
      </p:sp>
      <p:sp>
        <p:nvSpPr>
          <p:cNvPr id="45" name="Shape 45"/>
          <p:cNvSpPr/>
          <p:nvPr/>
        </p:nvSpPr>
        <p:spPr>
          <a:xfrm>
            <a:off x="663621" y="5459094"/>
            <a:ext cx="10773923" cy="473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5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500"/>
              <a:t>Otherwise separate repos for each engine or gem. </a:t>
            </a:r>
          </a:p>
        </p:txBody>
      </p:sp>
      <p:sp>
        <p:nvSpPr>
          <p:cNvPr id="46" name="Shape 46"/>
          <p:cNvSpPr/>
          <p:nvPr>
            <p:ph type="title" idx="4294967295"/>
          </p:nvPr>
        </p:nvSpPr>
        <p:spPr>
          <a:xfrm>
            <a:off x="355600" y="228600"/>
            <a:ext cx="12293600" cy="1673622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/>
              <a:t>COMPONENTS</a:t>
            </a:r>
            <a:endParaRPr cap="all" sz="7200"/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400"/>
              <a:t>One RePO or MAny?</a:t>
            </a:r>
          </a:p>
        </p:txBody>
      </p:sp>
      <p:sp>
        <p:nvSpPr>
          <p:cNvPr id="47" name="Shape 47"/>
          <p:cNvSpPr/>
          <p:nvPr/>
        </p:nvSpPr>
        <p:spPr>
          <a:xfrm>
            <a:off x="828049" y="7313294"/>
            <a:ext cx="11348702" cy="854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2500">
                <a:solidFill>
                  <a:srgbClr val="000000"/>
                </a:solidFill>
              </a:defRPr>
            </a:lvl1pPr>
          </a:lstStyle>
          <a:p>
            <a:pPr lvl="0">
              <a:defRPr i="0" sz="1800"/>
            </a:pPr>
            <a:r>
              <a:rPr i="1" sz="2500"/>
              <a:t>Your main app’s Gemfile can include them within the same repo, outside the repo or from RubyGems or wherever.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355600" y="1679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Middleware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"/>
                <a:ea typeface="Courier"/>
                <a:cs typeface="Courier"/>
                <a:sym typeface="Courier"/>
              </a:rPr>
              <a:t>mega_bar/lib/mega_bar/layout_engine.rb</a:t>
            </a:r>
          </a:p>
        </p:txBody>
      </p:sp>
      <p:sp>
        <p:nvSpPr>
          <p:cNvPr id="211" name="Shape 211"/>
          <p:cNvSpPr/>
          <p:nvPr/>
        </p:nvSpPr>
        <p:spPr>
          <a:xfrm>
            <a:off x="568630" y="1879649"/>
            <a:ext cx="11867541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See: </a:t>
            </a:r>
            <a:r>
              <a:rPr sz="3600">
                <a:hlinkClick r:id="rId2" invalidUrl="" action="" tgtFrame="" tooltip="" history="1" highlightClick="0" endSnd="0"/>
              </a:rPr>
              <a:t>http://railscasts.com/episodes/151-rack-middleware</a:t>
            </a:r>
          </a:p>
        </p:txBody>
      </p:sp>
      <p:sp>
        <p:nvSpPr>
          <p:cNvPr id="212" name="Shape 212"/>
          <p:cNvSpPr/>
          <p:nvPr/>
        </p:nvSpPr>
        <p:spPr>
          <a:xfrm>
            <a:off x="588212" y="2531607"/>
            <a:ext cx="6646775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Try:  </a:t>
            </a:r>
            <a:r>
              <a:rPr sz="3600">
                <a:solidFill>
                  <a:srgbClr val="AC4E0B"/>
                </a:solidFill>
              </a:rPr>
              <a:t>host_app&gt;rake middleware</a:t>
            </a:r>
          </a:p>
        </p:txBody>
      </p:sp>
      <p:sp>
        <p:nvSpPr>
          <p:cNvPr id="213" name="Shape 213"/>
          <p:cNvSpPr/>
          <p:nvPr/>
        </p:nvSpPr>
        <p:spPr>
          <a:xfrm>
            <a:off x="646937" y="3308680"/>
            <a:ext cx="8141886" cy="5886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Rack::Sendfile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ActionDispatch::Static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Rack::Lock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535353"/>
                </a:solidFill>
              </a:rPr>
              <a:t>use #&lt;ActiveSupport::Cache::Strategy::LocalCache</a:t>
            </a:r>
            <a:r>
              <a:rPr sz="1600">
                <a:solidFill>
                  <a:srgbClr val="535353"/>
                </a:solidFill>
              </a:rPr>
              <a:t>::Middleware:0x007ff072e839c8&gt;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Rack::Runtime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Rack::MethodOverride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535353"/>
                </a:solidFill>
              </a:rPr>
              <a:t>use ActionDispatch::RequestId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Rails::Rack::Logger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ActionDispatch::ShowExceptions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ActionDispatch::DebugExceptions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ActionDispatch::RemoteIp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ActionDispatch::Reloader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ActionDispatch::Callbacks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535353"/>
                </a:solidFill>
              </a:rPr>
              <a:t>use ActiveRecord::Migration::CheckPending</a:t>
            </a:r>
            <a:endParaRPr b="1" sz="1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ActiveRecord::ConnectionAdapters::ConnectionManagement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ActiveRecord::QueryCache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ActionDispatch::Cookies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ActionDispatch::Session::CookieStore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535353"/>
                </a:solidFill>
              </a:rPr>
              <a:t>use ActionDispatch::Flash</a:t>
            </a:r>
            <a:endParaRPr b="1" sz="1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ActionDispatch::ParamsParser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Rack::Head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Rack::ConditionalGet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use Rack::ETag</a:t>
            </a:r>
            <a:endParaRPr sz="1600">
              <a:latin typeface="+mn-lt"/>
              <a:ea typeface="+mn-ea"/>
              <a:cs typeface="+mn-cs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535353"/>
                </a:solidFill>
              </a:rPr>
              <a:t>use LayoutEngine</a:t>
            </a:r>
            <a:endParaRPr b="1" sz="1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535353"/>
                </a:solidFill>
              </a:rPr>
              <a:t>run HostApp::Application.routes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1110424" y="1879600"/>
            <a:ext cx="81623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# Fun with Rack::Request! 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request = Rack::Request.</a:t>
            </a:r>
            <a:r>
              <a:rPr b="1" sz="16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new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(env)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request.path_info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"/mega-bar/models/"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request.url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"http://localhost:3000/mega-bar/models?direction=asc&amp;sort=name"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request.request_method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"GET"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request.host_with_port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"localhost:3000"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solidFill>
                <a:srgbClr val="AC4E0B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5352264" y="296664"/>
            <a:ext cx="2681270" cy="1235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Middleware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"/>
                <a:ea typeface="Courier"/>
                <a:cs typeface="Courier"/>
                <a:sym typeface="Courier"/>
              </a:rPr>
              <a:t>Fun with Rack</a:t>
            </a:r>
          </a:p>
        </p:txBody>
      </p:sp>
      <p:sp>
        <p:nvSpPr>
          <p:cNvPr id="217" name="Shape 217"/>
          <p:cNvSpPr/>
          <p:nvPr/>
        </p:nvSpPr>
        <p:spPr>
          <a:xfrm>
            <a:off x="1024036" y="4718049"/>
            <a:ext cx="1060112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#list out routes: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MegaBar::Engine.routes.routes.named_routes.values.map do |route|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  puts  </a:t>
            </a:r>
            <a:r>
              <a:rPr b="1" sz="16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b="1" sz="16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#{route.defaults[:controller]}##{route.defaults[:action]}</a:t>
            </a:r>
            <a:r>
              <a:rPr b="1" sz="16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# Find which route matches path_info: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my_route = (Rails.application.routes.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recognize_path</a:t>
            </a: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request.path_info</a:t>
            </a:r>
            <a:r>
              <a:rPr sz="1600">
                <a:latin typeface="Courier New"/>
                <a:ea typeface="Courier New"/>
                <a:cs typeface="Courier New"/>
                <a:sym typeface="Courier New"/>
              </a:rPr>
              <a:t> rescue {}) || {}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418107" y="1733550"/>
            <a:ext cx="11942466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 Fun with PARAMS HASH  #http://localhost:3000/mega-bar/models/1?sort=name&amp;direction=asc</a:t>
            </a:r>
            <a:endParaRPr b="1" sz="1600">
              <a:solidFill>
                <a:srgbClr val="60888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 1) 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orig_query_hash = Rack::Utils.</a:t>
            </a:r>
            <a:r>
              <a:rPr b="1" sz="16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parse_nested_query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(env[</a:t>
            </a:r>
            <a:r>
              <a:rPr b="1" sz="16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‘QUERY_STRING'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### {"direction"=&gt;"asc", "sort"=&gt;"action"}</a:t>
            </a:r>
            <a:endParaRPr b="1" i="1" sz="1600">
              <a:solidFill>
                <a:srgbClr val="60888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i="1" sz="1600">
              <a:solidFill>
                <a:srgbClr val="AC4E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 2) 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new_query_hash = orig_query_hash.</a:t>
            </a:r>
            <a:r>
              <a:rPr b="1" sz="16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merge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({something: 'new', whatever: ‘else'})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### {"direction"=&gt;"asc", "sort"=&gt;"action", :something=&gt;"new", :whatever=&gt;"else"}</a:t>
            </a:r>
            <a:endParaRPr b="1" i="1" sz="1600">
              <a:solidFill>
                <a:srgbClr val="60888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i="1" sz="1600">
              <a:solidFill>
                <a:srgbClr val="AC4E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 3) 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env[</a:t>
            </a:r>
            <a:r>
              <a:rPr b="1" sz="16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'QUERY_STRING'</a:t>
            </a: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] = orig_query_hash.</a:t>
            </a:r>
            <a:r>
              <a:rPr b="1" sz="1600">
                <a:solidFill>
                  <a:srgbClr val="10268F"/>
                </a:solidFill>
                <a:latin typeface="Courier New"/>
                <a:ea typeface="Courier New"/>
                <a:cs typeface="Courier New"/>
                <a:sym typeface="Courier New"/>
              </a:rPr>
              <a:t>to_param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### direction=asc&amp;something=new&amp;sort=name&amp;whatever=else</a:t>
            </a:r>
            <a:endParaRPr b="1" i="1" sz="1600">
              <a:solidFill>
                <a:srgbClr val="60888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i="1" sz="1600">
              <a:solidFill>
                <a:srgbClr val="AC4E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 4) This really sets it.</a:t>
            </a:r>
            <a:endParaRPr b="1" sz="1600">
              <a:solidFill>
                <a:srgbClr val="60888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env[‘rack.request.form_hash’] = new_query_hash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solidFill>
                <a:srgbClr val="02199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 5) Then in your controller:</a:t>
            </a:r>
            <a:r>
              <a:rPr b="1" i="1" sz="16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params.inspect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i="1" sz="1600">
                <a:solidFill>
                  <a:srgbClr val="60888F"/>
                </a:solidFill>
                <a:latin typeface="Courier New"/>
                <a:ea typeface="Courier New"/>
                <a:cs typeface="Courier New"/>
                <a:sym typeface="Courier New"/>
              </a:rPr>
              <a:t>### {"action"=&gt;"index", "controller"=&gt;"mega_bar/models", "direction"=&gt;"asc", "something"=&gt;"new", "sort"=&gt;"name", “whatever"=&gt;"else"}</a:t>
            </a:r>
            <a:endParaRPr b="1" i="1" sz="1600">
              <a:solidFill>
                <a:srgbClr val="60888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i="1" sz="1600">
              <a:solidFill>
                <a:srgbClr val="AC4E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b="1" sz="1600">
              <a:solidFill>
                <a:srgbClr val="AC4E0B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# Make your own”</a:t>
            </a:r>
            <a:endParaRPr b="1" sz="16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600">
                <a:latin typeface="Courier New"/>
                <a:ea typeface="Courier New"/>
                <a:cs typeface="Courier New"/>
                <a:sym typeface="Courier New"/>
              </a:rPr>
              <a:t>env[:mega_env] = { model_id: modle.id, mega_model_properties: modle}    </a:t>
            </a:r>
          </a:p>
        </p:txBody>
      </p:sp>
      <p:sp>
        <p:nvSpPr>
          <p:cNvPr id="220" name="Shape 220"/>
          <p:cNvSpPr/>
          <p:nvPr/>
        </p:nvSpPr>
        <p:spPr>
          <a:xfrm>
            <a:off x="935929" y="6807001"/>
            <a:ext cx="9723743" cy="1"/>
          </a:xfrm>
          <a:prstGeom prst="line">
            <a:avLst/>
          </a:prstGeom>
          <a:ln w="25400">
            <a:solidFill>
              <a:srgbClr val="78AAB3"/>
            </a:solidFill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4552602" y="347464"/>
            <a:ext cx="4280596" cy="1133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Middleware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latin typeface="Courier"/>
                <a:ea typeface="Courier"/>
                <a:cs typeface="Courier"/>
                <a:sym typeface="Courier"/>
              </a:rPr>
              <a:t>Messing with the params hash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355600" y="40902"/>
            <a:ext cx="12293600" cy="149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"/>
                <a:ea typeface="Gill Sans"/>
                <a:cs typeface="Gill Sans"/>
                <a:sym typeface="Gill Sans"/>
              </a:rPr>
              <a:t>Middleware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latin typeface="Courier"/>
                <a:ea typeface="Courier"/>
                <a:cs typeface="Courier"/>
                <a:sym typeface="Courier"/>
              </a:rPr>
              <a:t>mega_bar/lib/mega_bar/layout_engine.rb</a:t>
            </a:r>
          </a:p>
        </p:txBody>
      </p:sp>
      <p:sp>
        <p:nvSpPr>
          <p:cNvPr id="224" name="Shape 224"/>
          <p:cNvSpPr/>
          <p:nvPr/>
        </p:nvSpPr>
        <p:spPr>
          <a:xfrm>
            <a:off x="447211" y="2125343"/>
            <a:ext cx="11627778" cy="5045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MegaBar Layout Engine Flow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0" marL="696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determine which page record is for our current page.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0" marL="696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get layout records for that page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1" marL="1077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For each layout, get blocks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2" marL="1458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For each block, get model_displays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3" marL="1839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For each model_display, get field_displays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4" marL="2220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For each field_display, get data_display (ie ‘textbox’)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3" marL="1839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Call controller, and render html for block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2" marL="1458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Package model_displays in the block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1" marL="1077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Package Blocks in the layout. 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1" marL="1077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Get Rendered layout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0" marL="696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Package layouts in page</a:t>
            </a:r>
            <a:endParaRPr sz="2500">
              <a:latin typeface="+mn-lt"/>
              <a:ea typeface="+mn-ea"/>
              <a:cs typeface="+mn-cs"/>
              <a:sym typeface="Helvetica"/>
            </a:endParaRPr>
          </a:p>
          <a:p>
            <a:pPr lvl="0" marL="696270" indent="-696270" algn="l">
              <a:buClr>
                <a:srgbClr val="535353"/>
              </a:buClr>
              <a:buSzPct val="100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Call to render page.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860" y="0"/>
            <a:ext cx="1152908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355600" y="206002"/>
            <a:ext cx="12293600" cy="16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3600">
                <a:latin typeface="Gill Sans"/>
                <a:ea typeface="Gill Sans"/>
                <a:cs typeface="Gill Sans"/>
                <a:sym typeface="Gill Sans"/>
              </a:rPr>
              <a:t>Generators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/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lib/generators/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/mega_bar_models</a:t>
            </a:r>
            <a:r>
              <a:rPr b="1" sz="1900">
                <a:latin typeface="Courier"/>
                <a:ea typeface="Courier"/>
                <a:cs typeface="Courier"/>
                <a:sym typeface="Courier"/>
              </a:rPr>
              <a:t>/mega_bar_models_generator.rb</a:t>
            </a:r>
          </a:p>
        </p:txBody>
      </p:sp>
      <p:sp>
        <p:nvSpPr>
          <p:cNvPr id="229" name="Shape 229"/>
          <p:cNvSpPr/>
          <p:nvPr/>
        </p:nvSpPr>
        <p:spPr>
          <a:xfrm>
            <a:off x="395253" y="1593849"/>
            <a:ext cx="1177468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3" indent="685800" algn="l" defTabSz="385572">
              <a:lnSpc>
                <a:spcPct val="120000"/>
              </a:lnSpc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/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lib/generators/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mega_bar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/mega_bar_models/</a:t>
            </a:r>
            <a:r>
              <a:rPr b="1">
                <a:latin typeface="Courier"/>
                <a:ea typeface="Courier"/>
                <a:cs typeface="Courier"/>
                <a:sym typeface="Courier"/>
              </a:rPr>
              <a:t>templates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/generic_controller.rb</a:t>
            </a:r>
          </a:p>
        </p:txBody>
      </p:sp>
      <p:sp>
        <p:nvSpPr>
          <p:cNvPr id="230" name="Shape 230"/>
          <p:cNvSpPr/>
          <p:nvPr/>
        </p:nvSpPr>
        <p:spPr>
          <a:xfrm>
            <a:off x="945591" y="4133849"/>
            <a:ext cx="697341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385572">
              <a:lnSpc>
                <a:spcPct val="120000"/>
              </a:lnSpc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"/>
                <a:ea typeface="Courier"/>
                <a:cs typeface="Courier"/>
                <a:sym typeface="Courier"/>
              </a:rPr>
              <a:t>rails g mega_bar:mega_bar_models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 Friend 22</a:t>
            </a:r>
            <a:endParaRPr>
              <a:latin typeface="Courier"/>
              <a:ea typeface="Courier"/>
              <a:cs typeface="Courier"/>
              <a:sym typeface="Courier"/>
            </a:endParaRPr>
          </a:p>
          <a:p>
            <a:pPr lvl="0" algn="l" defTabSz="385572">
              <a:lnSpc>
                <a:spcPct val="120000"/>
              </a:lnSpc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(</a:t>
            </a:r>
            <a:r>
              <a:rPr sz="1700">
                <a:latin typeface="Gill Sans Light"/>
                <a:ea typeface="Gill Sans Light"/>
                <a:cs typeface="Gill Sans Light"/>
                <a:sym typeface="Gill Sans Light"/>
              </a:rPr>
              <a:t>Passes two arguments:  1. Classname  2. ID of new model record.)</a:t>
            </a:r>
          </a:p>
        </p:txBody>
      </p:sp>
      <p:sp>
        <p:nvSpPr>
          <p:cNvPr id="231" name="Shape 231"/>
          <p:cNvSpPr/>
          <p:nvPr/>
        </p:nvSpPr>
        <p:spPr>
          <a:xfrm>
            <a:off x="2322970" y="2698750"/>
            <a:ext cx="2713833" cy="1505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0"/>
                </a:moveTo>
                <a:cubicBezTo>
                  <a:pt x="172" y="0"/>
                  <a:pt x="0" y="310"/>
                  <a:pt x="0" y="695"/>
                </a:cubicBezTo>
                <a:lnTo>
                  <a:pt x="0" y="7124"/>
                </a:lnTo>
                <a:cubicBezTo>
                  <a:pt x="0" y="7509"/>
                  <a:pt x="172" y="7819"/>
                  <a:pt x="385" y="7819"/>
                </a:cubicBezTo>
                <a:lnTo>
                  <a:pt x="5468" y="7819"/>
                </a:lnTo>
                <a:lnTo>
                  <a:pt x="6239" y="21600"/>
                </a:lnTo>
                <a:lnTo>
                  <a:pt x="7013" y="7819"/>
                </a:lnTo>
                <a:lnTo>
                  <a:pt x="21215" y="7819"/>
                </a:lnTo>
                <a:cubicBezTo>
                  <a:pt x="21428" y="7819"/>
                  <a:pt x="21600" y="7509"/>
                  <a:pt x="21600" y="7124"/>
                </a:cubicBezTo>
                <a:lnTo>
                  <a:pt x="21600" y="695"/>
                </a:lnTo>
                <a:cubicBezTo>
                  <a:pt x="21600" y="310"/>
                  <a:pt x="21428" y="0"/>
                  <a:pt x="21215" y="0"/>
                </a:cubicBezTo>
                <a:lnTo>
                  <a:pt x="38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232" name="Shape 232"/>
          <p:cNvSpPr/>
          <p:nvPr/>
        </p:nvSpPr>
        <p:spPr>
          <a:xfrm>
            <a:off x="2322970" y="2067718"/>
            <a:ext cx="2713833" cy="1175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75" y="0"/>
                </a:moveTo>
                <a:lnTo>
                  <a:pt x="17904" y="11591"/>
                </a:lnTo>
                <a:lnTo>
                  <a:pt x="385" y="11591"/>
                </a:lnTo>
                <a:cubicBezTo>
                  <a:pt x="172" y="11591"/>
                  <a:pt x="0" y="11988"/>
                  <a:pt x="0" y="12480"/>
                </a:cubicBezTo>
                <a:lnTo>
                  <a:pt x="0" y="20711"/>
                </a:lnTo>
                <a:cubicBezTo>
                  <a:pt x="0" y="21203"/>
                  <a:pt x="172" y="21600"/>
                  <a:pt x="385" y="21600"/>
                </a:cubicBezTo>
                <a:lnTo>
                  <a:pt x="21215" y="21600"/>
                </a:lnTo>
                <a:cubicBezTo>
                  <a:pt x="21428" y="21600"/>
                  <a:pt x="21600" y="21203"/>
                  <a:pt x="21600" y="20711"/>
                </a:cubicBezTo>
                <a:lnTo>
                  <a:pt x="21600" y="12480"/>
                </a:lnTo>
                <a:cubicBezTo>
                  <a:pt x="21600" y="11988"/>
                  <a:pt x="21428" y="11591"/>
                  <a:pt x="21215" y="11591"/>
                </a:cubicBezTo>
                <a:lnTo>
                  <a:pt x="19446" y="11591"/>
                </a:lnTo>
                <a:lnTo>
                  <a:pt x="1867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Namespaced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162791" y="1866899"/>
            <a:ext cx="11698587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module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MegaBar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MegaBarModelsGenerator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&lt;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Rails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:Generators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: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:Base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source_root File.</a:t>
            </a:r>
            <a:r>
              <a:rPr sz="12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expand_path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'../templates'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__FILE__)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argument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:filename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type: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:string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argument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:model_id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type: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:integer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def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create_controller_file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template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'generic_controller.rb'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sz="12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#{the_controller_file_name}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.rb"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def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create_model_file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template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'generic_model.rb'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sz="12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#{the_model_file_name}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def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generate_migration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if the_module_name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 generate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'migration create_'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+ the_module_name +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'_'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+ the_table_name +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 created_at:datetime updated_at:datetime'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i="1" sz="12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   else 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 generate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'migration create_'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+ the_table_name +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 created_at:datetime updated_at:datetime'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end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def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add_route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    line = 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sz="10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#####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MEGABAR END'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    text = File.</a:t>
            </a:r>
            <a:r>
              <a:rPr sz="10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read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'config/routes.rb'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0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    new_contents = text.</a:t>
            </a:r>
            <a:r>
              <a:rPr sz="10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gsub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( /(#{Regexp.escape(line)})/mi, 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 resources :'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+ the_route_name + 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', defaults: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0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{model_id: ' + model_id + "}</a:t>
            </a:r>
            <a:r>
              <a:rPr sz="1000">
                <a:solidFill>
                  <a:srgbClr val="FF40FF"/>
                </a:solidFill>
                <a:latin typeface="Courier New"/>
                <a:ea typeface="Courier New"/>
                <a:cs typeface="Courier New"/>
                <a:sym typeface="Courier New"/>
              </a:rPr>
              <a:t>\n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sz="1000">
                <a:solidFill>
                  <a:srgbClr val="006DBC"/>
                </a:solidFill>
                <a:latin typeface="Courier New"/>
                <a:ea typeface="Courier New"/>
                <a:cs typeface="Courier New"/>
                <a:sym typeface="Courier New"/>
              </a:rPr>
              <a:t>#{line}</a:t>
            </a:r>
            <a:r>
              <a:rPr sz="1000">
                <a:solidFill>
                  <a:srgbClr val="FF40FF"/>
                </a:solidFill>
                <a:latin typeface="Courier New"/>
                <a:ea typeface="Courier New"/>
                <a:cs typeface="Courier New"/>
                <a:sym typeface="Courier New"/>
              </a:rPr>
              <a:t>\n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")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i="1" sz="1000">
                <a:solidFill>
                  <a:srgbClr val="959395"/>
                </a:solidFill>
                <a:latin typeface="Courier New"/>
                <a:ea typeface="Courier New"/>
                <a:cs typeface="Courier New"/>
                <a:sym typeface="Courier New"/>
              </a:rPr>
              <a:t># To write changes to the file, use: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    File.</a:t>
            </a:r>
            <a:r>
              <a:rPr sz="1000">
                <a:solidFill>
                  <a:srgbClr val="021994"/>
                </a:solidFill>
                <a:latin typeface="Courier New"/>
                <a:ea typeface="Courier New"/>
                <a:cs typeface="Courier New"/>
                <a:sym typeface="Courier New"/>
              </a:rPr>
              <a:t>open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'config/routes.rb'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sz="10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"w"</a:t>
            </a: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) {|file| file.puts new_contents }</a:t>
            </a:r>
            <a:endParaRPr sz="10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0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private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def the_model_file_name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if the_module_name</a:t>
            </a:r>
            <a:endParaRPr sz="1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'app/models/'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+ the_module_name.underscore +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'/'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+ the_file_name.to_s.singularize.underscore +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'.rb'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else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'app/models/'</a:t>
            </a: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+ the_file_name.to_s.singularize.underscore + </a:t>
            </a:r>
            <a:r>
              <a:rPr sz="1200">
                <a:solidFill>
                  <a:srgbClr val="CD1D00"/>
                </a:solidFill>
                <a:latin typeface="Courier New"/>
                <a:ea typeface="Courier New"/>
                <a:cs typeface="Courier New"/>
                <a:sym typeface="Courier New"/>
              </a:rPr>
              <a:t>'.rb'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  end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 end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sz="1200">
                <a:latin typeface="Courier New"/>
                <a:ea typeface="Courier New"/>
                <a:cs typeface="Courier New"/>
                <a:sym typeface="Courier New"/>
              </a:rPr>
              <a:t>…</a:t>
            </a:r>
          </a:p>
        </p:txBody>
      </p:sp>
      <p:sp>
        <p:nvSpPr>
          <p:cNvPr id="235" name="Shape 235"/>
          <p:cNvSpPr/>
          <p:nvPr/>
        </p:nvSpPr>
        <p:spPr>
          <a:xfrm>
            <a:off x="355600" y="-149599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3600">
                <a:latin typeface="Gill Sans"/>
                <a:ea typeface="Gill Sans"/>
                <a:cs typeface="Gill Sans"/>
                <a:sym typeface="Gill Sans"/>
              </a:rPr>
              <a:t>Generators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latin typeface="Gill Sans Light"/>
                <a:ea typeface="Gill Sans Light"/>
                <a:cs typeface="Gill Sans Light"/>
                <a:sym typeface="Gill Sans Light"/>
              </a:rPr>
              <a:t> </a:t>
            </a:r>
            <a:r>
              <a:rPr b="1" sz="1700">
                <a:latin typeface="Courier"/>
                <a:ea typeface="Courier"/>
                <a:cs typeface="Courier"/>
                <a:sym typeface="Courier"/>
              </a:rPr>
              <a:t>mega_bar/lib/generators/mega_bar/mega_bar_models/mega_bar_models_generator.rb</a:t>
            </a:r>
          </a:p>
        </p:txBody>
      </p:sp>
      <p:sp>
        <p:nvSpPr>
          <p:cNvPr id="236" name="Shape 236"/>
          <p:cNvSpPr/>
          <p:nvPr/>
        </p:nvSpPr>
        <p:spPr>
          <a:xfrm>
            <a:off x="479486" y="64929"/>
            <a:ext cx="1752204" cy="1839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19" y="0"/>
                </a:moveTo>
                <a:cubicBezTo>
                  <a:pt x="322" y="0"/>
                  <a:pt x="0" y="306"/>
                  <a:pt x="0" y="685"/>
                </a:cubicBezTo>
                <a:lnTo>
                  <a:pt x="0" y="7093"/>
                </a:lnTo>
                <a:cubicBezTo>
                  <a:pt x="0" y="7472"/>
                  <a:pt x="322" y="7778"/>
                  <a:pt x="719" y="7778"/>
                </a:cubicBezTo>
                <a:lnTo>
                  <a:pt x="5480" y="7778"/>
                </a:lnTo>
                <a:lnTo>
                  <a:pt x="6923" y="21600"/>
                </a:lnTo>
                <a:lnTo>
                  <a:pt x="8361" y="7778"/>
                </a:lnTo>
                <a:lnTo>
                  <a:pt x="20876" y="7778"/>
                </a:lnTo>
                <a:cubicBezTo>
                  <a:pt x="21274" y="7778"/>
                  <a:pt x="21600" y="7472"/>
                  <a:pt x="21600" y="7093"/>
                </a:cubicBezTo>
                <a:lnTo>
                  <a:pt x="21600" y="685"/>
                </a:lnTo>
                <a:cubicBezTo>
                  <a:pt x="21600" y="306"/>
                  <a:pt x="21274" y="0"/>
                  <a:pt x="20876" y="0"/>
                </a:cubicBezTo>
                <a:lnTo>
                  <a:pt x="71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237" name="Shape 237"/>
          <p:cNvSpPr/>
          <p:nvPr/>
        </p:nvSpPr>
        <p:spPr>
          <a:xfrm>
            <a:off x="1888789" y="1342189"/>
            <a:ext cx="3113089" cy="823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41" y="0"/>
                </a:moveTo>
                <a:cubicBezTo>
                  <a:pt x="197" y="0"/>
                  <a:pt x="0" y="745"/>
                  <a:pt x="0" y="1665"/>
                </a:cubicBezTo>
                <a:lnTo>
                  <a:pt x="0" y="15326"/>
                </a:lnTo>
                <a:cubicBezTo>
                  <a:pt x="0" y="16245"/>
                  <a:pt x="197" y="16991"/>
                  <a:pt x="441" y="16991"/>
                </a:cubicBezTo>
                <a:lnTo>
                  <a:pt x="12483" y="16991"/>
                </a:lnTo>
                <a:lnTo>
                  <a:pt x="13364" y="21600"/>
                </a:lnTo>
                <a:lnTo>
                  <a:pt x="14245" y="16991"/>
                </a:lnTo>
                <a:lnTo>
                  <a:pt x="21159" y="16991"/>
                </a:lnTo>
                <a:cubicBezTo>
                  <a:pt x="21403" y="16991"/>
                  <a:pt x="21600" y="16245"/>
                  <a:pt x="21600" y="15326"/>
                </a:cubicBezTo>
                <a:lnTo>
                  <a:pt x="21600" y="1665"/>
                </a:lnTo>
                <a:cubicBezTo>
                  <a:pt x="21600" y="745"/>
                  <a:pt x="21403" y="0"/>
                  <a:pt x="21159" y="0"/>
                </a:cubicBezTo>
                <a:lnTo>
                  <a:pt x="44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535353"/>
                </a:solidFill>
              </a:rPr>
              <a:t>Inherit from Rails::Generators::Base</a:t>
            </a:r>
            <a:endParaRPr sz="1500">
              <a:solidFill>
                <a:srgbClr val="535353"/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3738227" y="2277416"/>
            <a:ext cx="3179763" cy="45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483" y="0"/>
                </a:moveTo>
                <a:cubicBezTo>
                  <a:pt x="3245" y="0"/>
                  <a:pt x="3052" y="1353"/>
                  <a:pt x="3052" y="3021"/>
                </a:cubicBezTo>
                <a:lnTo>
                  <a:pt x="3052" y="13122"/>
                </a:lnTo>
                <a:lnTo>
                  <a:pt x="0" y="16861"/>
                </a:lnTo>
                <a:lnTo>
                  <a:pt x="3189" y="20769"/>
                </a:lnTo>
                <a:cubicBezTo>
                  <a:pt x="3266" y="21277"/>
                  <a:pt x="3369" y="21600"/>
                  <a:pt x="3483" y="21600"/>
                </a:cubicBezTo>
                <a:lnTo>
                  <a:pt x="21169" y="21600"/>
                </a:lnTo>
                <a:cubicBezTo>
                  <a:pt x="21407" y="21600"/>
                  <a:pt x="21600" y="20247"/>
                  <a:pt x="21600" y="18579"/>
                </a:cubicBezTo>
                <a:lnTo>
                  <a:pt x="21600" y="3021"/>
                </a:lnTo>
                <a:cubicBezTo>
                  <a:pt x="21600" y="1353"/>
                  <a:pt x="21407" y="0"/>
                  <a:pt x="21169" y="0"/>
                </a:cubicBezTo>
                <a:lnTo>
                  <a:pt x="348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35353"/>
                </a:solidFill>
              </a:rPr>
              <a:t>Take Arguments</a:t>
            </a:r>
          </a:p>
        </p:txBody>
      </p:sp>
      <p:sp>
        <p:nvSpPr>
          <p:cNvPr id="239" name="Shape 239"/>
          <p:cNvSpPr/>
          <p:nvPr/>
        </p:nvSpPr>
        <p:spPr>
          <a:xfrm>
            <a:off x="1863389" y="3360760"/>
            <a:ext cx="3538936" cy="517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7" y="0"/>
                </a:moveTo>
                <a:lnTo>
                  <a:pt x="1405" y="4883"/>
                </a:lnTo>
                <a:lnTo>
                  <a:pt x="363" y="4883"/>
                </a:lnTo>
                <a:cubicBezTo>
                  <a:pt x="162" y="4883"/>
                  <a:pt x="0" y="5990"/>
                  <a:pt x="0" y="7366"/>
                </a:cubicBezTo>
                <a:lnTo>
                  <a:pt x="0" y="19101"/>
                </a:lnTo>
                <a:cubicBezTo>
                  <a:pt x="0" y="20476"/>
                  <a:pt x="162" y="21600"/>
                  <a:pt x="363" y="21600"/>
                </a:cubicBezTo>
                <a:lnTo>
                  <a:pt x="21237" y="21600"/>
                </a:lnTo>
                <a:cubicBezTo>
                  <a:pt x="21438" y="21600"/>
                  <a:pt x="21600" y="20476"/>
                  <a:pt x="21600" y="19101"/>
                </a:cubicBezTo>
                <a:lnTo>
                  <a:pt x="21600" y="7366"/>
                </a:lnTo>
                <a:cubicBezTo>
                  <a:pt x="21600" y="5990"/>
                  <a:pt x="21438" y="4883"/>
                  <a:pt x="21237" y="4883"/>
                </a:cubicBezTo>
                <a:lnTo>
                  <a:pt x="2868" y="4883"/>
                </a:lnTo>
                <a:lnTo>
                  <a:pt x="213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600"/>
              <a:t>Specify your generator template</a:t>
            </a:r>
          </a:p>
        </p:txBody>
      </p:sp>
      <p:sp>
        <p:nvSpPr>
          <p:cNvPr id="240" name="Shape 240"/>
          <p:cNvSpPr/>
          <p:nvPr/>
        </p:nvSpPr>
        <p:spPr>
          <a:xfrm>
            <a:off x="10198100" y="2108505"/>
            <a:ext cx="2407395" cy="181530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In generators, all public methods are run. </a:t>
            </a:r>
            <a:endParaRPr b="1" i="1">
              <a:latin typeface="Courier New"/>
              <a:ea typeface="Courier New"/>
              <a:cs typeface="Courier New"/>
              <a:sym typeface="Courier New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b="1" i="1">
              <a:latin typeface="Courier New"/>
              <a:ea typeface="Courier New"/>
              <a:cs typeface="Courier New"/>
              <a:sym typeface="Courier New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="1" i="1">
                <a:latin typeface="Courier New"/>
                <a:ea typeface="Courier New"/>
                <a:cs typeface="Courier New"/>
                <a:sym typeface="Courier New"/>
              </a:rPr>
              <a:t>Weird, huh?</a:t>
            </a:r>
          </a:p>
        </p:txBody>
      </p:sp>
      <p:sp>
        <p:nvSpPr>
          <p:cNvPr id="241" name="Shape 241"/>
          <p:cNvSpPr/>
          <p:nvPr/>
        </p:nvSpPr>
        <p:spPr>
          <a:xfrm>
            <a:off x="2369959" y="6980088"/>
            <a:ext cx="7058423" cy="793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31" y="0"/>
                </a:moveTo>
                <a:cubicBezTo>
                  <a:pt x="3224" y="0"/>
                  <a:pt x="3137" y="774"/>
                  <a:pt x="3137" y="1728"/>
                </a:cubicBezTo>
                <a:lnTo>
                  <a:pt x="3137" y="6264"/>
                </a:lnTo>
                <a:lnTo>
                  <a:pt x="0" y="9720"/>
                </a:lnTo>
                <a:lnTo>
                  <a:pt x="3137" y="13176"/>
                </a:lnTo>
                <a:lnTo>
                  <a:pt x="3137" y="19872"/>
                </a:lnTo>
                <a:cubicBezTo>
                  <a:pt x="3137" y="20826"/>
                  <a:pt x="3224" y="21600"/>
                  <a:pt x="3331" y="21600"/>
                </a:cubicBezTo>
                <a:lnTo>
                  <a:pt x="21406" y="21600"/>
                </a:lnTo>
                <a:cubicBezTo>
                  <a:pt x="21513" y="21600"/>
                  <a:pt x="21600" y="20826"/>
                  <a:pt x="21600" y="19872"/>
                </a:cubicBezTo>
                <a:lnTo>
                  <a:pt x="21600" y="1728"/>
                </a:lnTo>
                <a:cubicBezTo>
                  <a:pt x="21600" y="774"/>
                  <a:pt x="21513" y="0"/>
                  <a:pt x="21406" y="0"/>
                </a:cubicBezTo>
                <a:lnTo>
                  <a:pt x="333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Use private methods to set variables needed by the public methods above and in the generator templates.</a:t>
            </a:r>
          </a:p>
        </p:txBody>
      </p:sp>
      <p:sp>
        <p:nvSpPr>
          <p:cNvPr id="242" name="Shape 242"/>
          <p:cNvSpPr/>
          <p:nvPr/>
        </p:nvSpPr>
        <p:spPr>
          <a:xfrm>
            <a:off x="5784117" y="3386375"/>
            <a:ext cx="3758408" cy="490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261" y="12677"/>
                </a:lnTo>
                <a:lnTo>
                  <a:pt x="1261" y="18963"/>
                </a:lnTo>
                <a:cubicBezTo>
                  <a:pt x="1261" y="20414"/>
                  <a:pt x="1414" y="21600"/>
                  <a:pt x="1603" y="21600"/>
                </a:cubicBezTo>
                <a:lnTo>
                  <a:pt x="21258" y="21600"/>
                </a:lnTo>
                <a:cubicBezTo>
                  <a:pt x="21447" y="21600"/>
                  <a:pt x="21600" y="20414"/>
                  <a:pt x="21600" y="18963"/>
                </a:cubicBezTo>
                <a:lnTo>
                  <a:pt x="21600" y="6583"/>
                </a:lnTo>
                <a:cubicBezTo>
                  <a:pt x="21600" y="5132"/>
                  <a:pt x="21447" y="3964"/>
                  <a:pt x="21258" y="3964"/>
                </a:cubicBezTo>
                <a:lnTo>
                  <a:pt x="7901" y="39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600"/>
              <a:t>Specify file name to write.</a:t>
            </a:r>
          </a:p>
        </p:txBody>
      </p:sp>
      <p:sp>
        <p:nvSpPr>
          <p:cNvPr id="243" name="Shape 243"/>
          <p:cNvSpPr/>
          <p:nvPr/>
        </p:nvSpPr>
        <p:spPr>
          <a:xfrm>
            <a:off x="479486" y="64929"/>
            <a:ext cx="4415632" cy="930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85" y="0"/>
                </a:moveTo>
                <a:cubicBezTo>
                  <a:pt x="128" y="0"/>
                  <a:pt x="0" y="605"/>
                  <a:pt x="0" y="1354"/>
                </a:cubicBezTo>
                <a:lnTo>
                  <a:pt x="0" y="14019"/>
                </a:lnTo>
                <a:cubicBezTo>
                  <a:pt x="0" y="14768"/>
                  <a:pt x="128" y="15373"/>
                  <a:pt x="285" y="15373"/>
                </a:cubicBezTo>
                <a:lnTo>
                  <a:pt x="4341" y="15373"/>
                </a:lnTo>
                <a:lnTo>
                  <a:pt x="21600" y="21600"/>
                </a:lnTo>
                <a:lnTo>
                  <a:pt x="8571" y="11431"/>
                </a:lnTo>
                <a:lnTo>
                  <a:pt x="8571" y="1354"/>
                </a:lnTo>
                <a:cubicBezTo>
                  <a:pt x="8571" y="605"/>
                  <a:pt x="8442" y="0"/>
                  <a:pt x="8284" y="0"/>
                </a:cubicBezTo>
                <a:lnTo>
                  <a:pt x="28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namespaced</a:t>
            </a:r>
          </a:p>
        </p:txBody>
      </p:sp>
      <p:sp>
        <p:nvSpPr>
          <p:cNvPr id="244" name="Shape 244"/>
          <p:cNvSpPr/>
          <p:nvPr/>
        </p:nvSpPr>
        <p:spPr>
          <a:xfrm>
            <a:off x="5610286" y="1309150"/>
            <a:ext cx="4725195" cy="682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528" y="0"/>
                </a:moveTo>
                <a:lnTo>
                  <a:pt x="4058" y="7326"/>
                </a:lnTo>
                <a:lnTo>
                  <a:pt x="234" y="7326"/>
                </a:lnTo>
                <a:cubicBezTo>
                  <a:pt x="104" y="7326"/>
                  <a:pt x="0" y="8048"/>
                  <a:pt x="0" y="8947"/>
                </a:cubicBezTo>
                <a:lnTo>
                  <a:pt x="0" y="19966"/>
                </a:lnTo>
                <a:cubicBezTo>
                  <a:pt x="0" y="20865"/>
                  <a:pt x="104" y="21600"/>
                  <a:pt x="234" y="21600"/>
                </a:cubicBezTo>
                <a:lnTo>
                  <a:pt x="21364" y="21600"/>
                </a:lnTo>
                <a:cubicBezTo>
                  <a:pt x="21494" y="21600"/>
                  <a:pt x="21600" y="20865"/>
                  <a:pt x="21600" y="19966"/>
                </a:cubicBezTo>
                <a:lnTo>
                  <a:pt x="21600" y="8947"/>
                </a:lnTo>
                <a:cubicBezTo>
                  <a:pt x="21600" y="8048"/>
                  <a:pt x="21494" y="7326"/>
                  <a:pt x="21364" y="7326"/>
                </a:cubicBezTo>
                <a:lnTo>
                  <a:pt x="4998" y="7326"/>
                </a:lnTo>
                <a:lnTo>
                  <a:pt x="4528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folder and file named after class</a:t>
            </a:r>
          </a:p>
        </p:txBody>
      </p:sp>
      <p:sp>
        <p:nvSpPr>
          <p:cNvPr id="245" name="Shape 245"/>
          <p:cNvSpPr/>
          <p:nvPr/>
        </p:nvSpPr>
        <p:spPr>
          <a:xfrm>
            <a:off x="5610286" y="1322247"/>
            <a:ext cx="4725195" cy="66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77" y="0"/>
                </a:moveTo>
                <a:lnTo>
                  <a:pt x="13407" y="7046"/>
                </a:lnTo>
                <a:lnTo>
                  <a:pt x="234" y="7046"/>
                </a:lnTo>
                <a:cubicBezTo>
                  <a:pt x="104" y="7046"/>
                  <a:pt x="0" y="7783"/>
                  <a:pt x="0" y="8699"/>
                </a:cubicBezTo>
                <a:lnTo>
                  <a:pt x="0" y="19935"/>
                </a:lnTo>
                <a:cubicBezTo>
                  <a:pt x="0" y="20850"/>
                  <a:pt x="104" y="21600"/>
                  <a:pt x="234" y="21600"/>
                </a:cubicBezTo>
                <a:lnTo>
                  <a:pt x="21364" y="21600"/>
                </a:lnTo>
                <a:cubicBezTo>
                  <a:pt x="21494" y="21600"/>
                  <a:pt x="21600" y="20850"/>
                  <a:pt x="21600" y="19935"/>
                </a:cubicBezTo>
                <a:lnTo>
                  <a:pt x="21600" y="8699"/>
                </a:lnTo>
                <a:cubicBezTo>
                  <a:pt x="21600" y="7783"/>
                  <a:pt x="21494" y="7046"/>
                  <a:pt x="21364" y="7046"/>
                </a:cubicBezTo>
                <a:lnTo>
                  <a:pt x="14345" y="7046"/>
                </a:lnTo>
                <a:lnTo>
                  <a:pt x="1387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folder and file named after class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334248" y="2982143"/>
            <a:ext cx="1067734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b="1" sz="2100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&lt;%= the_controller_name %&gt;</a:t>
            </a: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 &lt; MegaBar::ApplicationController</a:t>
            </a:r>
            <a:endParaRPr b="1" sz="21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    include MegaBar::MegaBarConcern    </a:t>
            </a:r>
            <a:endParaRPr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1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248" name="Shape 248"/>
          <p:cNvSpPr/>
          <p:nvPr/>
        </p:nvSpPr>
        <p:spPr>
          <a:xfrm>
            <a:off x="402839" y="5946774"/>
            <a:ext cx="1054015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400">
                <a:latin typeface="Courier New"/>
                <a:ea typeface="Courier New"/>
                <a:cs typeface="Courier New"/>
                <a:sym typeface="Courier New"/>
              </a:rPr>
              <a:t>class FriendsController &lt; MegaBar::ApplicationController</a:t>
            </a:r>
            <a:endParaRPr b="1" sz="24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400">
                <a:latin typeface="Courier New"/>
                <a:ea typeface="Courier New"/>
                <a:cs typeface="Courier New"/>
                <a:sym typeface="Courier New"/>
              </a:rPr>
              <a:t>    include MegaBar::MegaBarConcern</a:t>
            </a:r>
            <a:endParaRPr b="1" sz="2400"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 sz="2400">
                <a:latin typeface="Courier New"/>
                <a:ea typeface="Courier New"/>
                <a:cs typeface="Courier New"/>
                <a:sym typeface="Courier New"/>
              </a:rPr>
              <a:t>end</a:t>
            </a:r>
          </a:p>
        </p:txBody>
      </p:sp>
      <p:sp>
        <p:nvSpPr>
          <p:cNvPr id="249" name="Shape 249"/>
          <p:cNvSpPr/>
          <p:nvPr/>
        </p:nvSpPr>
        <p:spPr>
          <a:xfrm>
            <a:off x="-718726" y="7466242"/>
            <a:ext cx="1188213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/>
            </a:pPr>
            <a:r>
              <a:rPr sz="2500"/>
              <a:t>/host_app/app/controllers/friends_controller.rb</a:t>
            </a:r>
          </a:p>
        </p:txBody>
      </p:sp>
      <p:sp>
        <p:nvSpPr>
          <p:cNvPr id="250" name="Shape 250"/>
          <p:cNvSpPr/>
          <p:nvPr/>
        </p:nvSpPr>
        <p:spPr>
          <a:xfrm>
            <a:off x="355600" y="53601"/>
            <a:ext cx="12293600" cy="1694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2100">
                <a:latin typeface="Gill Sans Light"/>
                <a:ea typeface="Gill Sans Light"/>
                <a:cs typeface="Gill Sans Light"/>
                <a:sym typeface="Gill Sans Light"/>
              </a:rPr>
              <a:t>The LIB Directory</a:t>
            </a:r>
            <a:endParaRPr cap="all" sz="720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cap="all" sz="3600">
                <a:latin typeface="Gill Sans"/>
                <a:ea typeface="Gill Sans"/>
                <a:cs typeface="Gill Sans"/>
                <a:sym typeface="Gill Sans"/>
              </a:rPr>
              <a:t>Generator Templates</a:t>
            </a: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:</a:t>
            </a:r>
            <a:endParaRPr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latin typeface="Gill Sans Light"/>
                <a:ea typeface="Gill Sans Light"/>
                <a:cs typeface="Gill Sans Light"/>
                <a:sym typeface="Gill Sans Light"/>
              </a:rPr>
              <a:t>example: </a:t>
            </a:r>
            <a:r>
              <a:rPr sz="2400">
                <a:latin typeface="Gill Sans"/>
                <a:ea typeface="Gill Sans"/>
                <a:cs typeface="Gill Sans"/>
                <a:sym typeface="Gill Sans"/>
              </a:rPr>
              <a:t>/mega_bar/lib/generators/</a:t>
            </a:r>
            <a:r>
              <a:rPr sz="2400">
                <a:latin typeface="Gill Sans SemiBold"/>
                <a:ea typeface="Gill Sans SemiBold"/>
                <a:cs typeface="Gill Sans SemiBold"/>
                <a:sym typeface="Gill Sans SemiBold"/>
              </a:rPr>
              <a:t>mega_bar</a:t>
            </a:r>
            <a:r>
              <a:rPr sz="2400">
                <a:latin typeface="Gill Sans"/>
                <a:ea typeface="Gill Sans"/>
                <a:cs typeface="Gill Sans"/>
                <a:sym typeface="Gill Sans"/>
              </a:rPr>
              <a:t>/mega_bar_models/templates/generic_controller.rb</a:t>
            </a:r>
          </a:p>
        </p:txBody>
      </p:sp>
      <p:sp>
        <p:nvSpPr>
          <p:cNvPr id="251" name="Shape 251"/>
          <p:cNvSpPr/>
          <p:nvPr/>
        </p:nvSpPr>
        <p:spPr>
          <a:xfrm>
            <a:off x="2859744" y="2252500"/>
            <a:ext cx="4725195" cy="732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4" y="0"/>
                </a:moveTo>
                <a:cubicBezTo>
                  <a:pt x="104" y="0"/>
                  <a:pt x="0" y="673"/>
                  <a:pt x="0" y="1509"/>
                </a:cubicBezTo>
                <a:lnTo>
                  <a:pt x="0" y="11771"/>
                </a:lnTo>
                <a:cubicBezTo>
                  <a:pt x="0" y="12608"/>
                  <a:pt x="104" y="13292"/>
                  <a:pt x="234" y="13292"/>
                </a:cubicBezTo>
                <a:lnTo>
                  <a:pt x="7340" y="13292"/>
                </a:lnTo>
                <a:lnTo>
                  <a:pt x="7810" y="21600"/>
                </a:lnTo>
                <a:lnTo>
                  <a:pt x="8280" y="13292"/>
                </a:lnTo>
                <a:lnTo>
                  <a:pt x="21364" y="13292"/>
                </a:lnTo>
                <a:cubicBezTo>
                  <a:pt x="21494" y="13292"/>
                  <a:pt x="21600" y="12608"/>
                  <a:pt x="21600" y="11771"/>
                </a:cubicBezTo>
                <a:lnTo>
                  <a:pt x="21600" y="1509"/>
                </a:lnTo>
                <a:cubicBezTo>
                  <a:pt x="21600" y="673"/>
                  <a:pt x="21494" y="0"/>
                  <a:pt x="21364" y="0"/>
                </a:cubicBezTo>
                <a:lnTo>
                  <a:pt x="23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This Template</a:t>
            </a:r>
          </a:p>
        </p:txBody>
      </p:sp>
      <p:sp>
        <p:nvSpPr>
          <p:cNvPr id="252" name="Shape 252"/>
          <p:cNvSpPr/>
          <p:nvPr/>
        </p:nvSpPr>
        <p:spPr>
          <a:xfrm>
            <a:off x="2041586" y="4610336"/>
            <a:ext cx="6666310" cy="1243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6" y="0"/>
                </a:moveTo>
                <a:cubicBezTo>
                  <a:pt x="84" y="0"/>
                  <a:pt x="0" y="449"/>
                  <a:pt x="0" y="1000"/>
                </a:cubicBezTo>
                <a:lnTo>
                  <a:pt x="0" y="15133"/>
                </a:lnTo>
                <a:cubicBezTo>
                  <a:pt x="0" y="15683"/>
                  <a:pt x="84" y="16126"/>
                  <a:pt x="186" y="16126"/>
                </a:cubicBezTo>
                <a:lnTo>
                  <a:pt x="5810" y="16126"/>
                </a:lnTo>
                <a:lnTo>
                  <a:pt x="6182" y="21600"/>
                </a:lnTo>
                <a:lnTo>
                  <a:pt x="6553" y="16126"/>
                </a:lnTo>
                <a:lnTo>
                  <a:pt x="21414" y="16126"/>
                </a:lnTo>
                <a:cubicBezTo>
                  <a:pt x="21516" y="16126"/>
                  <a:pt x="21600" y="15683"/>
                  <a:pt x="21600" y="15133"/>
                </a:cubicBezTo>
                <a:lnTo>
                  <a:pt x="21600" y="1000"/>
                </a:lnTo>
                <a:cubicBezTo>
                  <a:pt x="21600" y="449"/>
                  <a:pt x="21516" y="0"/>
                  <a:pt x="21414" y="0"/>
                </a:cubicBezTo>
                <a:lnTo>
                  <a:pt x="18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Makes this Controller:</a:t>
            </a:r>
            <a:endParaRPr sz="2000">
              <a:solidFill>
                <a:srgbClr val="53535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Note this is not namespaced and is part of the host app.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089"/>
            <a:ext cx="13004800" cy="8655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Seeds!</a:t>
            </a: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/db/mega_bar.seeds.rb</a:t>
            </a:r>
          </a:p>
        </p:txBody>
      </p:sp>
      <p:sp>
        <p:nvSpPr>
          <p:cNvPr id="257" name="Shape 257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8885056" indent="-8885056" defTabSz="510110">
              <a:spcBef>
                <a:spcPts val="39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535353"/>
                </a:solidFill>
              </a:rPr>
              <a:t>MegaBar uses seed data to store configurations for  stuff. </a:t>
            </a:r>
            <a:endParaRPr sz="1485"/>
          </a:p>
          <a:p>
            <a:pPr lvl="0" marL="8885056" indent="-8885056" defTabSz="510110">
              <a:spcBef>
                <a:spcPts val="39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535353"/>
                </a:solidFill>
              </a:rPr>
              <a:t>Seeds are copied from the mega_bar repo to your app:</a:t>
            </a:r>
            <a:endParaRPr sz="1485"/>
          </a:p>
          <a:p>
            <a:pPr lvl="0" marL="8885056" indent="-8885056" defTabSz="510110">
              <a:spcBef>
                <a:spcPts val="39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535353"/>
                </a:solidFill>
              </a:rPr>
              <a:t>Seeds are loaded into apps: </a:t>
            </a:r>
            <a:endParaRPr sz="1485"/>
          </a:p>
          <a:p>
            <a:pPr lvl="0" marL="8885056" indent="-8885056" defTabSz="510110">
              <a:spcBef>
                <a:spcPts val="39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535353"/>
                </a:solidFill>
              </a:rPr>
              <a:t>Seeds can be dumped from apps.</a:t>
            </a:r>
            <a:endParaRPr sz="1485"/>
          </a:p>
          <a:p>
            <a:pPr lvl="0" marL="8885056" indent="-8885056" defTabSz="510110">
              <a:spcBef>
                <a:spcPts val="39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535353"/>
                </a:solidFill>
              </a:rPr>
              <a:t>Seeds get merged back into master. </a:t>
            </a:r>
          </a:p>
        </p:txBody>
      </p:sp>
      <p:sp>
        <p:nvSpPr>
          <p:cNvPr id="258" name="Shape 258"/>
          <p:cNvSpPr/>
          <p:nvPr/>
        </p:nvSpPr>
        <p:spPr>
          <a:xfrm>
            <a:off x="2977581" y="6140446"/>
            <a:ext cx="704963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35353"/>
                </a:solidFill>
              </a:rPr>
              <a:t>bundle exec rake mega_bar:data_load</a:t>
            </a:r>
          </a:p>
        </p:txBody>
      </p:sp>
      <p:sp>
        <p:nvSpPr>
          <p:cNvPr id="259" name="Shape 259"/>
          <p:cNvSpPr/>
          <p:nvPr/>
        </p:nvSpPr>
        <p:spPr>
          <a:xfrm>
            <a:off x="3015691" y="7378700"/>
            <a:ext cx="697341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35353"/>
                </a:solidFill>
              </a:rPr>
              <a:t>bundle exec rake mega_bar:dump_seeds</a:t>
            </a:r>
          </a:p>
        </p:txBody>
      </p:sp>
      <p:sp>
        <p:nvSpPr>
          <p:cNvPr id="260" name="Shape 260"/>
          <p:cNvSpPr/>
          <p:nvPr/>
        </p:nvSpPr>
        <p:spPr>
          <a:xfrm>
            <a:off x="2339826" y="4743446"/>
            <a:ext cx="83251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cp megabar/db/mega_bar.seeds.rb myapp/db/.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6291" y="2448661"/>
            <a:ext cx="12912218" cy="146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</a:rPr>
              <a:t> It's easier to understand and manage dependencies. For example, if you have some Gemfile dependency in a monolithic application, it is very unclear as to which portions of code are creating the dependency. When the code that creates the dependency is in a well contained gem or engine, it is obvious where this dependency comes.</a:t>
            </a:r>
          </a:p>
        </p:txBody>
      </p:sp>
      <p:sp>
        <p:nvSpPr>
          <p:cNvPr id="50" name="Shape 50"/>
          <p:cNvSpPr/>
          <p:nvPr/>
        </p:nvSpPr>
        <p:spPr>
          <a:xfrm>
            <a:off x="9829" y="4296511"/>
            <a:ext cx="12985142" cy="1122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</a:rPr>
              <a:t>It's easier to isolate a bug. If a test breaks in an engine, you know the problem is either in the engine or one of it's dependencies. If you had a monolithic application, and the test broke, the problem could be anywhere.</a:t>
            </a:r>
          </a:p>
        </p:txBody>
      </p:sp>
      <p:sp>
        <p:nvSpPr>
          <p:cNvPr id="51" name="Shape 51"/>
          <p:cNvSpPr/>
          <p:nvPr/>
        </p:nvSpPr>
        <p:spPr>
          <a:xfrm>
            <a:off x="43497" y="5972911"/>
            <a:ext cx="12917806" cy="1808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</a:rPr>
              <a:t>Reduce Unit-test run-time. This is crucial for reducing the feedback look during continuous integration and during local development. When your projects are smaller and your making changes, it is a lot quicker to run just the unit-tests in the area you are making changes, then to run every test in a monolithic application.</a:t>
            </a:r>
            <a:endParaRPr sz="2200">
              <a:solidFill>
                <a:srgbClr val="535353"/>
              </a:solidFill>
            </a:endParaRPr>
          </a:p>
        </p:txBody>
      </p:sp>
      <p:sp>
        <p:nvSpPr>
          <p:cNvPr id="52" name="Shape 52"/>
          <p:cNvSpPr/>
          <p:nvPr>
            <p:ph type="title" idx="4294967295"/>
          </p:nvPr>
        </p:nvSpPr>
        <p:spPr>
          <a:xfrm>
            <a:off x="355600" y="228600"/>
            <a:ext cx="12293600" cy="1673622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/>
              <a:t>COMPONENTS</a:t>
            </a:r>
            <a:endParaRPr cap="all" sz="7200"/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400"/>
              <a:t>Profit</a:t>
            </a: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0933"/>
            <a:ext cx="13004800" cy="9211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355600" y="254000"/>
            <a:ext cx="12293600" cy="15748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SPECS with Combustion</a:t>
            </a:r>
          </a:p>
        </p:txBody>
      </p:sp>
      <p:sp>
        <p:nvSpPr>
          <p:cNvPr id="265" name="Shape 265"/>
          <p:cNvSpPr/>
          <p:nvPr>
            <p:ph type="body" idx="1"/>
          </p:nvPr>
        </p:nvSpPr>
        <p:spPr>
          <a:xfrm>
            <a:off x="330200" y="24384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0" indent="0" defTabSz="292100">
              <a:lnSpc>
                <a:spcPct val="108000"/>
              </a:lnSpc>
              <a:spcBef>
                <a:spcPts val="2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Rails engines are tested within their repo.  You need a fake app in the spec directory. 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292100">
              <a:lnSpc>
                <a:spcPct val="108000"/>
              </a:lnSpc>
              <a:spcBef>
                <a:spcPts val="2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2100">
                <a:latin typeface="Gill Sans"/>
                <a:ea typeface="Gill Sans"/>
                <a:cs typeface="Gill Sans"/>
                <a:sym typeface="Gill Sans"/>
              </a:rPr>
              <a:t>Combustion Minimizes That!</a:t>
            </a:r>
            <a:endParaRPr sz="2300">
              <a:latin typeface="Gill Sans"/>
              <a:ea typeface="Gill Sans"/>
              <a:cs typeface="Gill Sans"/>
              <a:sym typeface="Gill Sans"/>
            </a:endParaRPr>
          </a:p>
          <a:p>
            <a:pPr lvl="0" marL="542620" indent="-542620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There’s some config: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2" marL="1195916" indent="-414866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Courier New"/>
              <a:buChar char="o"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in gemspec: </a:t>
            </a:r>
            <a:r>
              <a:rPr sz="2100"/>
              <a:t>   </a:t>
            </a:r>
            <a:r>
              <a:rPr sz="2100">
                <a:solidFill>
                  <a:srgbClr val="AC4E0B"/>
                </a:solidFill>
                <a:latin typeface="Courier"/>
                <a:ea typeface="Courier"/>
                <a:cs typeface="Courier"/>
                <a:sym typeface="Courier"/>
              </a:rPr>
              <a:t>s.add_development_dependency 'combustion', '~&gt; 0.5.2’</a:t>
            </a:r>
            <a:r>
              <a:rPr sz="2100"/>
              <a:t>.</a:t>
            </a:r>
            <a:endParaRPr sz="1600"/>
          </a:p>
          <a:p>
            <a:pPr lvl="2" marL="1235427" indent="-454377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Courier New"/>
              <a:buChar char="o"/>
              <a:defRPr sz="1800">
                <a:solidFill>
                  <a:srgbClr val="000000"/>
                </a:solidFill>
              </a:defRPr>
            </a:pPr>
            <a:r>
              <a:rPr sz="2300">
                <a:latin typeface="Gill Sans"/>
                <a:ea typeface="Gill Sans"/>
                <a:cs typeface="Gill Sans"/>
                <a:sym typeface="Gill Sans"/>
              </a:rPr>
              <a:t>run:</a:t>
            </a:r>
            <a:r>
              <a:rPr sz="2300"/>
              <a:t>   </a:t>
            </a:r>
            <a:r>
              <a:rPr sz="2300">
                <a:latin typeface="Courier"/>
                <a:ea typeface="Courier"/>
                <a:cs typeface="Courier"/>
                <a:sym typeface="Courier"/>
              </a:rPr>
              <a:t>mega_bar&gt; </a:t>
            </a:r>
            <a:r>
              <a:rPr sz="2100">
                <a:solidFill>
                  <a:srgbClr val="AC4E0B"/>
                </a:solidFill>
                <a:latin typeface="Courier"/>
                <a:ea typeface="Courier"/>
                <a:cs typeface="Courier"/>
                <a:sym typeface="Courier"/>
              </a:rPr>
              <a:t>bundle exec combust</a:t>
            </a:r>
            <a:endParaRPr sz="1600">
              <a:latin typeface="Courier"/>
              <a:ea typeface="Courier"/>
              <a:cs typeface="Courier"/>
              <a:sym typeface="Courier"/>
            </a:endParaRPr>
          </a:p>
          <a:p>
            <a:pPr lvl="2" marL="1195916" indent="-414866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Courier New"/>
              <a:buChar char="o"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in your spec_helper before require ‘rspec/rails’</a:t>
            </a:r>
            <a:r>
              <a:rPr sz="1600">
                <a:latin typeface="Gill Sans"/>
                <a:ea typeface="Gill Sans"/>
                <a:cs typeface="Gill Sans"/>
                <a:sym typeface="Gill Sans"/>
              </a:rPr>
              <a:t>:</a:t>
            </a:r>
            <a:r>
              <a:rPr sz="1600"/>
              <a:t>  </a:t>
            </a:r>
            <a:r>
              <a:rPr sz="2100">
                <a:solidFill>
                  <a:srgbClr val="AC4E0B"/>
                </a:solidFill>
                <a:latin typeface="Courier"/>
                <a:ea typeface="Courier"/>
                <a:cs typeface="Courier"/>
                <a:sym typeface="Courier"/>
              </a:rPr>
              <a:t>Combustion.initialize! :all</a:t>
            </a:r>
            <a:r>
              <a:rPr sz="2100">
                <a:solidFill>
                  <a:srgbClr val="AC4E0B"/>
                </a:solidFill>
              </a:rPr>
              <a:t> </a:t>
            </a:r>
            <a:endParaRPr sz="2100"/>
          </a:p>
          <a:p>
            <a:pPr lvl="0" marL="542620" indent="-542620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bundle exec combust creates an ‘/spec/</a:t>
            </a:r>
            <a:r>
              <a:rPr sz="2100">
                <a:latin typeface="Gill Sans SemiBold"/>
                <a:ea typeface="Gill Sans SemiBold"/>
                <a:cs typeface="Gill Sans SemiBold"/>
                <a:sym typeface="Gill Sans SemiBold"/>
              </a:rPr>
              <a:t>internal</a:t>
            </a:r>
            <a:r>
              <a:rPr sz="2100">
                <a:latin typeface="Gill Sans"/>
                <a:ea typeface="Gill Sans"/>
                <a:cs typeface="Gill Sans"/>
                <a:sym typeface="Gill Sans"/>
              </a:rPr>
              <a:t>’ directory,  and db/ (and a test db) and config/ directories .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marL="542620" indent="-542620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You can add /spec/internal/app/models if you need them. MegaBar so far doesn’t. 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lvl="0" marL="542620" indent="-542620" defTabSz="292100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2100">
                <a:latin typeface="Gill Sans"/>
                <a:ea typeface="Gill Sans"/>
                <a:cs typeface="Gill Sans"/>
                <a:sym typeface="Gill Sans"/>
              </a:rPr>
              <a:t>/spec/internal/config/routes.rb has to mount the engine. </a:t>
            </a:r>
          </a:p>
        </p:txBody>
      </p:sp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xfrm>
            <a:off x="355600" y="244103"/>
            <a:ext cx="12293600" cy="1388071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Spec Directory</a:t>
            </a:r>
          </a:p>
        </p:txBody>
      </p:sp>
      <p:pic>
        <p:nvPicPr>
          <p:cNvPr id="268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8919" y="1714903"/>
            <a:ext cx="2606961" cy="725253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6422690" y="1974850"/>
            <a:ext cx="4568826" cy="596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644" y="0"/>
                </a:moveTo>
                <a:cubicBezTo>
                  <a:pt x="5478" y="0"/>
                  <a:pt x="5344" y="1029"/>
                  <a:pt x="5344" y="2299"/>
                </a:cubicBezTo>
                <a:lnTo>
                  <a:pt x="5344" y="9471"/>
                </a:lnTo>
                <a:lnTo>
                  <a:pt x="0" y="14069"/>
                </a:lnTo>
                <a:lnTo>
                  <a:pt x="5344" y="18654"/>
                </a:lnTo>
                <a:lnTo>
                  <a:pt x="5344" y="19301"/>
                </a:lnTo>
                <a:cubicBezTo>
                  <a:pt x="5344" y="20571"/>
                  <a:pt x="5478" y="21600"/>
                  <a:pt x="5644" y="21600"/>
                </a:cubicBezTo>
                <a:lnTo>
                  <a:pt x="21300" y="21600"/>
                </a:lnTo>
                <a:cubicBezTo>
                  <a:pt x="21466" y="21600"/>
                  <a:pt x="21600" y="20571"/>
                  <a:pt x="21600" y="19301"/>
                </a:cubicBezTo>
                <a:lnTo>
                  <a:pt x="21600" y="2299"/>
                </a:lnTo>
                <a:cubicBezTo>
                  <a:pt x="21600" y="1029"/>
                  <a:pt x="21466" y="0"/>
                  <a:pt x="21300" y="0"/>
                </a:cubicBezTo>
                <a:lnTo>
                  <a:pt x="564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mega_bar_concern specs!</a:t>
            </a:r>
          </a:p>
        </p:txBody>
      </p:sp>
      <p:sp>
        <p:nvSpPr>
          <p:cNvPr id="270" name="Shape 270"/>
          <p:cNvSpPr/>
          <p:nvPr/>
        </p:nvSpPr>
        <p:spPr>
          <a:xfrm>
            <a:off x="1102035" y="2419350"/>
            <a:ext cx="4264026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2" y="0"/>
                </a:moveTo>
                <a:cubicBezTo>
                  <a:pt x="144" y="0"/>
                  <a:pt x="0" y="1358"/>
                  <a:pt x="0" y="3034"/>
                </a:cubicBezTo>
                <a:lnTo>
                  <a:pt x="0" y="18566"/>
                </a:lnTo>
                <a:cubicBezTo>
                  <a:pt x="0" y="20242"/>
                  <a:pt x="144" y="21600"/>
                  <a:pt x="322" y="21600"/>
                </a:cubicBezTo>
                <a:lnTo>
                  <a:pt x="17543" y="21600"/>
                </a:lnTo>
                <a:cubicBezTo>
                  <a:pt x="17721" y="21600"/>
                  <a:pt x="17865" y="20242"/>
                  <a:pt x="17865" y="18566"/>
                </a:cubicBezTo>
                <a:lnTo>
                  <a:pt x="17865" y="15683"/>
                </a:lnTo>
                <a:lnTo>
                  <a:pt x="21600" y="9634"/>
                </a:lnTo>
                <a:lnTo>
                  <a:pt x="17865" y="3565"/>
                </a:lnTo>
                <a:lnTo>
                  <a:pt x="17865" y="3034"/>
                </a:lnTo>
                <a:cubicBezTo>
                  <a:pt x="17865" y="1358"/>
                  <a:pt x="17721" y="0"/>
                  <a:pt x="17543" y="0"/>
                </a:cubicBezTo>
                <a:lnTo>
                  <a:pt x="32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lots of our controller specs!</a:t>
            </a:r>
          </a:p>
        </p:txBody>
      </p:sp>
      <p:sp>
        <p:nvSpPr>
          <p:cNvPr id="271" name="Shape 271"/>
          <p:cNvSpPr/>
          <p:nvPr/>
        </p:nvSpPr>
        <p:spPr>
          <a:xfrm>
            <a:off x="6486190" y="2926729"/>
            <a:ext cx="3088482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49" y="0"/>
                </a:moveTo>
                <a:cubicBezTo>
                  <a:pt x="8104" y="0"/>
                  <a:pt x="7905" y="1358"/>
                  <a:pt x="7905" y="3034"/>
                </a:cubicBezTo>
                <a:lnTo>
                  <a:pt x="7905" y="5594"/>
                </a:lnTo>
                <a:lnTo>
                  <a:pt x="0" y="11663"/>
                </a:lnTo>
                <a:lnTo>
                  <a:pt x="7905" y="17712"/>
                </a:lnTo>
                <a:lnTo>
                  <a:pt x="7905" y="18566"/>
                </a:lnTo>
                <a:cubicBezTo>
                  <a:pt x="7905" y="20242"/>
                  <a:pt x="8104" y="21600"/>
                  <a:pt x="8349" y="21600"/>
                </a:cubicBezTo>
                <a:lnTo>
                  <a:pt x="21156" y="21600"/>
                </a:lnTo>
                <a:cubicBezTo>
                  <a:pt x="21401" y="21600"/>
                  <a:pt x="21600" y="20242"/>
                  <a:pt x="21600" y="18566"/>
                </a:cubicBezTo>
                <a:lnTo>
                  <a:pt x="21600" y="3034"/>
                </a:lnTo>
                <a:cubicBezTo>
                  <a:pt x="21600" y="1358"/>
                  <a:pt x="21401" y="0"/>
                  <a:pt x="21156" y="0"/>
                </a:cubicBezTo>
                <a:lnTo>
                  <a:pt x="834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empty, so far</a:t>
            </a:r>
          </a:p>
        </p:txBody>
      </p:sp>
      <p:sp>
        <p:nvSpPr>
          <p:cNvPr id="272" name="Shape 272"/>
          <p:cNvSpPr/>
          <p:nvPr/>
        </p:nvSpPr>
        <p:spPr>
          <a:xfrm>
            <a:off x="6867190" y="3853829"/>
            <a:ext cx="4264819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46" y="0"/>
                </a:moveTo>
                <a:cubicBezTo>
                  <a:pt x="5869" y="0"/>
                  <a:pt x="5725" y="1358"/>
                  <a:pt x="5725" y="3034"/>
                </a:cubicBezTo>
                <a:lnTo>
                  <a:pt x="5725" y="5594"/>
                </a:lnTo>
                <a:lnTo>
                  <a:pt x="0" y="11663"/>
                </a:lnTo>
                <a:lnTo>
                  <a:pt x="5725" y="17712"/>
                </a:lnTo>
                <a:lnTo>
                  <a:pt x="5725" y="18566"/>
                </a:lnTo>
                <a:cubicBezTo>
                  <a:pt x="5725" y="20242"/>
                  <a:pt x="5869" y="21600"/>
                  <a:pt x="6046" y="21600"/>
                </a:cubicBezTo>
                <a:lnTo>
                  <a:pt x="21278" y="21600"/>
                </a:lnTo>
                <a:cubicBezTo>
                  <a:pt x="21456" y="21600"/>
                  <a:pt x="21600" y="20242"/>
                  <a:pt x="21600" y="18566"/>
                </a:cubicBezTo>
                <a:lnTo>
                  <a:pt x="21600" y="3034"/>
                </a:lnTo>
                <a:cubicBezTo>
                  <a:pt x="21600" y="1358"/>
                  <a:pt x="21456" y="0"/>
                  <a:pt x="21278" y="0"/>
                </a:cubicBezTo>
                <a:lnTo>
                  <a:pt x="604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mount your engine routes!</a:t>
            </a:r>
          </a:p>
        </p:txBody>
      </p:sp>
      <p:sp>
        <p:nvSpPr>
          <p:cNvPr id="273" name="Shape 273"/>
          <p:cNvSpPr/>
          <p:nvPr/>
        </p:nvSpPr>
        <p:spPr>
          <a:xfrm>
            <a:off x="1368735" y="4527550"/>
            <a:ext cx="4264026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2" y="0"/>
                </a:moveTo>
                <a:cubicBezTo>
                  <a:pt x="144" y="0"/>
                  <a:pt x="0" y="1358"/>
                  <a:pt x="0" y="3034"/>
                </a:cubicBezTo>
                <a:lnTo>
                  <a:pt x="0" y="18566"/>
                </a:lnTo>
                <a:cubicBezTo>
                  <a:pt x="0" y="20242"/>
                  <a:pt x="144" y="21600"/>
                  <a:pt x="322" y="21600"/>
                </a:cubicBezTo>
                <a:lnTo>
                  <a:pt x="17543" y="21600"/>
                </a:lnTo>
                <a:cubicBezTo>
                  <a:pt x="17721" y="21600"/>
                  <a:pt x="17865" y="20242"/>
                  <a:pt x="17865" y="18566"/>
                </a:cubicBezTo>
                <a:lnTo>
                  <a:pt x="17865" y="15683"/>
                </a:lnTo>
                <a:lnTo>
                  <a:pt x="21600" y="9634"/>
                </a:lnTo>
                <a:lnTo>
                  <a:pt x="17865" y="3565"/>
                </a:lnTo>
                <a:lnTo>
                  <a:pt x="17865" y="3034"/>
                </a:lnTo>
                <a:cubicBezTo>
                  <a:pt x="17865" y="1358"/>
                  <a:pt x="17721" y="0"/>
                  <a:pt x="17543" y="0"/>
                </a:cubicBezTo>
                <a:lnTo>
                  <a:pt x="32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test db and schema</a:t>
            </a:r>
          </a:p>
        </p:txBody>
      </p:sp>
      <p:sp>
        <p:nvSpPr>
          <p:cNvPr id="274" name="Shape 274"/>
          <p:cNvSpPr/>
          <p:nvPr/>
        </p:nvSpPr>
        <p:spPr>
          <a:xfrm>
            <a:off x="6663990" y="4869829"/>
            <a:ext cx="5110560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46" y="0"/>
                </a:moveTo>
                <a:cubicBezTo>
                  <a:pt x="4897" y="0"/>
                  <a:pt x="4777" y="1358"/>
                  <a:pt x="4777" y="3034"/>
                </a:cubicBezTo>
                <a:lnTo>
                  <a:pt x="4777" y="5594"/>
                </a:lnTo>
                <a:lnTo>
                  <a:pt x="0" y="11663"/>
                </a:lnTo>
                <a:lnTo>
                  <a:pt x="4777" y="17712"/>
                </a:lnTo>
                <a:lnTo>
                  <a:pt x="4777" y="18566"/>
                </a:lnTo>
                <a:cubicBezTo>
                  <a:pt x="4777" y="20242"/>
                  <a:pt x="4897" y="21600"/>
                  <a:pt x="5046" y="21600"/>
                </a:cubicBezTo>
                <a:lnTo>
                  <a:pt x="21332" y="21600"/>
                </a:lnTo>
                <a:cubicBezTo>
                  <a:pt x="21480" y="21600"/>
                  <a:pt x="21600" y="20242"/>
                  <a:pt x="21600" y="18566"/>
                </a:cubicBezTo>
                <a:lnTo>
                  <a:pt x="21600" y="3034"/>
                </a:lnTo>
                <a:cubicBezTo>
                  <a:pt x="21600" y="1358"/>
                  <a:pt x="21480" y="0"/>
                  <a:pt x="21332" y="0"/>
                </a:cubicBezTo>
                <a:lnTo>
                  <a:pt x="504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factories for all the models!</a:t>
            </a:r>
          </a:p>
        </p:txBody>
      </p:sp>
      <p:sp>
        <p:nvSpPr>
          <p:cNvPr id="275" name="Shape 275"/>
          <p:cNvSpPr/>
          <p:nvPr/>
        </p:nvSpPr>
        <p:spPr>
          <a:xfrm>
            <a:off x="1368735" y="6635750"/>
            <a:ext cx="4264026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2" y="0"/>
                </a:moveTo>
                <a:cubicBezTo>
                  <a:pt x="144" y="0"/>
                  <a:pt x="0" y="1358"/>
                  <a:pt x="0" y="3034"/>
                </a:cubicBezTo>
                <a:lnTo>
                  <a:pt x="0" y="18566"/>
                </a:lnTo>
                <a:cubicBezTo>
                  <a:pt x="0" y="20242"/>
                  <a:pt x="144" y="21600"/>
                  <a:pt x="322" y="21600"/>
                </a:cubicBezTo>
                <a:lnTo>
                  <a:pt x="17543" y="21600"/>
                </a:lnTo>
                <a:cubicBezTo>
                  <a:pt x="17721" y="21600"/>
                  <a:pt x="17865" y="20242"/>
                  <a:pt x="17865" y="18566"/>
                </a:cubicBezTo>
                <a:lnTo>
                  <a:pt x="17865" y="15683"/>
                </a:lnTo>
                <a:lnTo>
                  <a:pt x="21600" y="9634"/>
                </a:lnTo>
                <a:lnTo>
                  <a:pt x="17865" y="3565"/>
                </a:lnTo>
                <a:lnTo>
                  <a:pt x="17865" y="3034"/>
                </a:lnTo>
                <a:cubicBezTo>
                  <a:pt x="17865" y="1358"/>
                  <a:pt x="17721" y="0"/>
                  <a:pt x="17543" y="0"/>
                </a:cubicBezTo>
                <a:lnTo>
                  <a:pt x="322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model specs</a:t>
            </a:r>
          </a:p>
        </p:txBody>
      </p:sp>
      <p:sp>
        <p:nvSpPr>
          <p:cNvPr id="276" name="Shape 276"/>
          <p:cNvSpPr/>
          <p:nvPr/>
        </p:nvSpPr>
        <p:spPr>
          <a:xfrm>
            <a:off x="1102035" y="7727950"/>
            <a:ext cx="4285457" cy="452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20" y="0"/>
                </a:moveTo>
                <a:cubicBezTo>
                  <a:pt x="143" y="0"/>
                  <a:pt x="0" y="1358"/>
                  <a:pt x="0" y="3034"/>
                </a:cubicBezTo>
                <a:lnTo>
                  <a:pt x="0" y="18566"/>
                </a:lnTo>
                <a:cubicBezTo>
                  <a:pt x="0" y="20242"/>
                  <a:pt x="143" y="21600"/>
                  <a:pt x="320" y="21600"/>
                </a:cubicBezTo>
                <a:lnTo>
                  <a:pt x="17455" y="21600"/>
                </a:lnTo>
                <a:cubicBezTo>
                  <a:pt x="17554" y="21600"/>
                  <a:pt x="17639" y="21148"/>
                  <a:pt x="17697" y="20481"/>
                </a:cubicBezTo>
                <a:lnTo>
                  <a:pt x="21600" y="14356"/>
                </a:lnTo>
                <a:lnTo>
                  <a:pt x="17775" y="8344"/>
                </a:lnTo>
                <a:lnTo>
                  <a:pt x="17775" y="3034"/>
                </a:lnTo>
                <a:cubicBezTo>
                  <a:pt x="17775" y="1358"/>
                  <a:pt x="17632" y="0"/>
                  <a:pt x="17455" y="0"/>
                </a:cubicBezTo>
                <a:lnTo>
                  <a:pt x="32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routing specs</a:t>
            </a:r>
          </a:p>
        </p:txBody>
      </p:sp>
      <p:sp>
        <p:nvSpPr>
          <p:cNvPr id="277" name="Shape 277"/>
          <p:cNvSpPr/>
          <p:nvPr/>
        </p:nvSpPr>
        <p:spPr>
          <a:xfrm>
            <a:off x="7028718" y="7249739"/>
            <a:ext cx="5304632" cy="1021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651" y="0"/>
                </a:moveTo>
                <a:cubicBezTo>
                  <a:pt x="5508" y="0"/>
                  <a:pt x="5393" y="601"/>
                  <a:pt x="5393" y="1342"/>
                </a:cubicBezTo>
                <a:lnTo>
                  <a:pt x="5393" y="13405"/>
                </a:lnTo>
                <a:lnTo>
                  <a:pt x="0" y="21600"/>
                </a:lnTo>
                <a:lnTo>
                  <a:pt x="8555" y="17272"/>
                </a:lnTo>
                <a:lnTo>
                  <a:pt x="21341" y="17272"/>
                </a:lnTo>
                <a:cubicBezTo>
                  <a:pt x="21484" y="17272"/>
                  <a:pt x="21600" y="16671"/>
                  <a:pt x="21600" y="15929"/>
                </a:cubicBezTo>
                <a:lnTo>
                  <a:pt x="21600" y="1342"/>
                </a:lnTo>
                <a:cubicBezTo>
                  <a:pt x="21600" y="601"/>
                  <a:pt x="21484" y="0"/>
                  <a:pt x="21341" y="0"/>
                </a:cubicBezTo>
                <a:lnTo>
                  <a:pt x="565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a sample spec_helper file for testing within host app!</a:t>
            </a:r>
          </a:p>
        </p:txBody>
      </p:sp>
      <p:sp>
        <p:nvSpPr>
          <p:cNvPr id="278" name="Shape 278"/>
          <p:cNvSpPr/>
          <p:nvPr/>
        </p:nvSpPr>
        <p:spPr>
          <a:xfrm>
            <a:off x="1102035" y="8299450"/>
            <a:ext cx="4433888" cy="826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09" y="0"/>
                </a:moveTo>
                <a:cubicBezTo>
                  <a:pt x="138" y="0"/>
                  <a:pt x="0" y="743"/>
                  <a:pt x="0" y="1660"/>
                </a:cubicBezTo>
                <a:lnTo>
                  <a:pt x="0" y="19940"/>
                </a:lnTo>
                <a:cubicBezTo>
                  <a:pt x="0" y="20857"/>
                  <a:pt x="138" y="21600"/>
                  <a:pt x="309" y="21600"/>
                </a:cubicBezTo>
                <a:lnTo>
                  <a:pt x="16871" y="21600"/>
                </a:lnTo>
                <a:cubicBezTo>
                  <a:pt x="17042" y="21600"/>
                  <a:pt x="17180" y="20857"/>
                  <a:pt x="17180" y="19940"/>
                </a:cubicBezTo>
                <a:lnTo>
                  <a:pt x="17180" y="10499"/>
                </a:lnTo>
                <a:lnTo>
                  <a:pt x="21600" y="7179"/>
                </a:lnTo>
                <a:lnTo>
                  <a:pt x="17180" y="3849"/>
                </a:lnTo>
                <a:lnTo>
                  <a:pt x="17180" y="1660"/>
                </a:lnTo>
                <a:cubicBezTo>
                  <a:pt x="17180" y="743"/>
                  <a:pt x="17042" y="0"/>
                  <a:pt x="16871" y="0"/>
                </a:cubicBezTo>
                <a:lnTo>
                  <a:pt x="309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tests that MegaBar is a module</a:t>
            </a:r>
          </a:p>
        </p:txBody>
      </p:sp>
      <p:sp>
        <p:nvSpPr>
          <p:cNvPr id="279" name="Shape 279"/>
          <p:cNvSpPr/>
          <p:nvPr/>
        </p:nvSpPr>
        <p:spPr>
          <a:xfrm>
            <a:off x="7208502" y="8201650"/>
            <a:ext cx="5366148" cy="817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34" y="0"/>
                </a:moveTo>
                <a:cubicBezTo>
                  <a:pt x="5693" y="0"/>
                  <a:pt x="5579" y="751"/>
                  <a:pt x="5579" y="1678"/>
                </a:cubicBezTo>
                <a:lnTo>
                  <a:pt x="5579" y="13050"/>
                </a:lnTo>
                <a:lnTo>
                  <a:pt x="0" y="16407"/>
                </a:lnTo>
                <a:lnTo>
                  <a:pt x="5579" y="19764"/>
                </a:lnTo>
                <a:lnTo>
                  <a:pt x="5579" y="19922"/>
                </a:lnTo>
                <a:cubicBezTo>
                  <a:pt x="5579" y="20849"/>
                  <a:pt x="5693" y="21600"/>
                  <a:pt x="5834" y="21600"/>
                </a:cubicBezTo>
                <a:lnTo>
                  <a:pt x="21344" y="21600"/>
                </a:lnTo>
                <a:cubicBezTo>
                  <a:pt x="21486" y="21600"/>
                  <a:pt x="21600" y="20849"/>
                  <a:pt x="21600" y="19922"/>
                </a:cubicBezTo>
                <a:lnTo>
                  <a:pt x="21600" y="1678"/>
                </a:lnTo>
                <a:cubicBezTo>
                  <a:pt x="21600" y="751"/>
                  <a:pt x="21486" y="0"/>
                  <a:pt x="21344" y="0"/>
                </a:cubicBezTo>
                <a:lnTo>
                  <a:pt x="583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require rspec-rails, combustion, etc</a:t>
            </a:r>
          </a:p>
        </p:txBody>
      </p: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477896" y="2180166"/>
            <a:ext cx="8878728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latin typeface="Courier"/>
                <a:ea typeface="Courier"/>
                <a:cs typeface="Courier"/>
                <a:sym typeface="Courier"/>
              </a:rPr>
              <a:t>it "assigns a new model as @model" do</a:t>
            </a:r>
            <a:endParaRPr sz="23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latin typeface="Courier"/>
                <a:ea typeface="Courier"/>
                <a:cs typeface="Courier"/>
                <a:sym typeface="Courier"/>
              </a:rPr>
              <a:t>  get :new, {</a:t>
            </a:r>
            <a:r>
              <a:rPr b="1" sz="2300">
                <a:latin typeface="Courier"/>
                <a:ea typeface="Courier"/>
                <a:cs typeface="Courier"/>
                <a:sym typeface="Courier"/>
              </a:rPr>
              <a:t>use_route: :mega_bar</a:t>
            </a:r>
            <a:r>
              <a:rPr sz="2300">
                <a:latin typeface="Courier"/>
                <a:ea typeface="Courier"/>
                <a:cs typeface="Courier"/>
                <a:sym typeface="Courier"/>
              </a:rPr>
              <a:t>}, valid_session</a:t>
            </a:r>
            <a:endParaRPr sz="23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latin typeface="Courier"/>
                <a:ea typeface="Courier"/>
                <a:cs typeface="Courier"/>
                <a:sym typeface="Courier"/>
              </a:rPr>
              <a:t>  expect(assigns(:model)).to be_a_new(Model)</a:t>
            </a:r>
            <a:endParaRPr sz="2300"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300">
                <a:latin typeface="Courier"/>
                <a:ea typeface="Courier"/>
                <a:cs typeface="Courier"/>
                <a:sym typeface="Courier"/>
              </a:rPr>
              <a:t>end</a:t>
            </a:r>
          </a:p>
        </p:txBody>
      </p:sp>
      <p:sp>
        <p:nvSpPr>
          <p:cNvPr id="282" name="Shape 282"/>
          <p:cNvSpPr/>
          <p:nvPr/>
        </p:nvSpPr>
        <p:spPr>
          <a:xfrm>
            <a:off x="2403250" y="594781"/>
            <a:ext cx="8172898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latin typeface="Gill Sans SemiBold"/>
                <a:ea typeface="Gill Sans SemiBold"/>
                <a:cs typeface="Gill Sans SemiBold"/>
                <a:sym typeface="Gill Sans SemiBold"/>
              </a:rPr>
              <a:t>Specs</a:t>
            </a:r>
            <a:endParaRPr sz="37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latin typeface="Gill Sans Light"/>
                <a:ea typeface="Gill Sans Light"/>
                <a:cs typeface="Gill Sans Light"/>
                <a:sym typeface="Gill Sans Light"/>
              </a:rPr>
              <a:t>/specs/controllers/models_controller_spec.rb</a:t>
            </a:r>
          </a:p>
        </p:txBody>
      </p:sp>
      <p:sp>
        <p:nvSpPr>
          <p:cNvPr id="283" name="Shape 283"/>
          <p:cNvSpPr/>
          <p:nvPr/>
        </p:nvSpPr>
        <p:spPr>
          <a:xfrm>
            <a:off x="2206290" y="2971030"/>
            <a:ext cx="3980260" cy="140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81" y="0"/>
                </a:moveTo>
                <a:lnTo>
                  <a:pt x="8994" y="8994"/>
                </a:lnTo>
                <a:lnTo>
                  <a:pt x="345" y="8994"/>
                </a:lnTo>
                <a:cubicBezTo>
                  <a:pt x="154" y="8994"/>
                  <a:pt x="0" y="9432"/>
                  <a:pt x="0" y="9973"/>
                </a:cubicBezTo>
                <a:lnTo>
                  <a:pt x="0" y="20620"/>
                </a:lnTo>
                <a:cubicBezTo>
                  <a:pt x="0" y="21161"/>
                  <a:pt x="154" y="21600"/>
                  <a:pt x="345" y="21600"/>
                </a:cubicBezTo>
                <a:lnTo>
                  <a:pt x="21255" y="21600"/>
                </a:lnTo>
                <a:cubicBezTo>
                  <a:pt x="21446" y="21600"/>
                  <a:pt x="21600" y="21161"/>
                  <a:pt x="21600" y="20620"/>
                </a:cubicBezTo>
                <a:lnTo>
                  <a:pt x="21600" y="9973"/>
                </a:lnTo>
                <a:cubicBezTo>
                  <a:pt x="21600" y="9432"/>
                  <a:pt x="21446" y="8994"/>
                  <a:pt x="21255" y="8994"/>
                </a:cubicBezTo>
                <a:lnTo>
                  <a:pt x="10370" y="8994"/>
                </a:lnTo>
                <a:lnTo>
                  <a:pt x="9681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let rspec know about your namespacing of routes.</a:t>
            </a:r>
          </a:p>
        </p:txBody>
      </p:sp>
      <p:sp>
        <p:nvSpPr>
          <p:cNvPr id="284" name="Shape 284"/>
          <p:cNvSpPr/>
          <p:nvPr/>
        </p:nvSpPr>
        <p:spPr>
          <a:xfrm>
            <a:off x="325967" y="6592349"/>
            <a:ext cx="12773181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describe "GET index" do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it "assigns all models as @mega_instance" do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  </a:t>
            </a:r>
            <a:r>
              <a:rPr sz="19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env = Rack::MockRequest.env_for('/mega-bar/models', :params =&gt; collection_params )</a:t>
            </a:r>
            <a:endParaRPr sz="19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  env[:mega_bar_stuff] = …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  </a:t>
            </a:r>
            <a:r>
              <a:rPr b="1"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status, headers, body = MegaBar::ModelsController.action(:index).call(env)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  @controller = body.request.env['action_controller.instance']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  expect(assigns(:mega_instance)).to eq([model])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  end</a:t>
            </a:r>
            <a:endParaRPr sz="2100">
              <a:solidFill>
                <a:srgbClr val="535353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535353"/>
                </a:solidFill>
                <a:latin typeface="Courier"/>
                <a:ea typeface="Courier"/>
                <a:cs typeface="Courier"/>
                <a:sym typeface="Courier"/>
              </a:rPr>
              <a:t>end</a:t>
            </a:r>
          </a:p>
        </p:txBody>
      </p:sp>
      <p:sp>
        <p:nvSpPr>
          <p:cNvPr id="285" name="Shape 285"/>
          <p:cNvSpPr/>
          <p:nvPr/>
        </p:nvSpPr>
        <p:spPr>
          <a:xfrm>
            <a:off x="1215243" y="5589049"/>
            <a:ext cx="10994629" cy="2405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5" y="0"/>
                </a:moveTo>
                <a:cubicBezTo>
                  <a:pt x="56" y="0"/>
                  <a:pt x="0" y="255"/>
                  <a:pt x="0" y="570"/>
                </a:cubicBezTo>
                <a:lnTo>
                  <a:pt x="0" y="6768"/>
                </a:lnTo>
                <a:cubicBezTo>
                  <a:pt x="0" y="7083"/>
                  <a:pt x="56" y="7338"/>
                  <a:pt x="125" y="7338"/>
                </a:cubicBezTo>
                <a:lnTo>
                  <a:pt x="20238" y="7338"/>
                </a:lnTo>
                <a:lnTo>
                  <a:pt x="20487" y="21600"/>
                </a:lnTo>
                <a:lnTo>
                  <a:pt x="20736" y="7338"/>
                </a:lnTo>
                <a:lnTo>
                  <a:pt x="21475" y="7338"/>
                </a:lnTo>
                <a:cubicBezTo>
                  <a:pt x="21544" y="7338"/>
                  <a:pt x="21600" y="7083"/>
                  <a:pt x="21600" y="6768"/>
                </a:cubicBezTo>
                <a:lnTo>
                  <a:pt x="21600" y="570"/>
                </a:lnTo>
                <a:cubicBezTo>
                  <a:pt x="21600" y="255"/>
                  <a:pt x="21544" y="0"/>
                  <a:pt x="21475" y="0"/>
                </a:cubicBezTo>
                <a:lnTo>
                  <a:pt x="125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35353"/>
                </a:solidFill>
              </a:rPr>
              <a:t>I had to switch things around to call controllers the way my middleware does</a:t>
            </a:r>
          </a:p>
        </p:txBody>
      </p:sp>
      <p:sp>
        <p:nvSpPr>
          <p:cNvPr id="286" name="Shape 286"/>
          <p:cNvSpPr/>
          <p:nvPr/>
        </p:nvSpPr>
        <p:spPr>
          <a:xfrm>
            <a:off x="3603237" y="4649927"/>
            <a:ext cx="621864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7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/>
            </a:pPr>
            <a:r>
              <a:rPr sz="3700"/>
              <a:t>Testing Controllers with Rack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397000"/>
            <a:ext cx="10160000" cy="695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title"/>
          </p:nvPr>
        </p:nvSpPr>
        <p:spPr>
          <a:xfrm>
            <a:off x="355600" y="253999"/>
            <a:ext cx="12293600" cy="1483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 </a:t>
            </a:r>
          </a:p>
        </p:txBody>
      </p:sp>
      <p:sp>
        <p:nvSpPr>
          <p:cNvPr id="291" name="Shape 291"/>
          <p:cNvSpPr/>
          <p:nvPr>
            <p:ph type="body" idx="1"/>
          </p:nvPr>
        </p:nvSpPr>
        <p:spPr>
          <a:xfrm>
            <a:off x="355600" y="2730500"/>
            <a:ext cx="12293600" cy="4090643"/>
          </a:xfrm>
          <a:prstGeom prst="rect">
            <a:avLst/>
          </a:prstGeom>
        </p:spPr>
        <p:txBody>
          <a:bodyPr/>
          <a:lstStyle>
            <a:lvl1pPr marL="1314668" indent="-1314668" defTabSz="338835">
              <a:spcBef>
                <a:spcPts val="2600"/>
              </a:spcBef>
              <a:buFont typeface="Gill Sans"/>
              <a:defRPr sz="2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600"/>
              <a:t>  </a:t>
            </a:r>
          </a:p>
        </p:txBody>
      </p:sp>
      <p:sp>
        <p:nvSpPr>
          <p:cNvPr id="292" name="Shape 292"/>
          <p:cNvSpPr/>
          <p:nvPr/>
        </p:nvSpPr>
        <p:spPr>
          <a:xfrm>
            <a:off x="2082798" y="1676211"/>
            <a:ext cx="7975310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spcBef>
                <a:spcPts val="4600"/>
              </a:spcBef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>
              <a:defRPr sz="1800"/>
            </a:pPr>
            <a:r>
              <a:rPr sz="3500"/>
              <a:t>Enterprise-scale website and api building tool</a:t>
            </a:r>
          </a:p>
        </p:txBody>
      </p:sp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title"/>
          </p:nvPr>
        </p:nvSpPr>
        <p:spPr>
          <a:xfrm>
            <a:off x="355600" y="-139700"/>
            <a:ext cx="12293600" cy="1294706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MegaBar Needs You!</a:t>
            </a:r>
          </a:p>
        </p:txBody>
      </p:sp>
      <p:sp>
        <p:nvSpPr>
          <p:cNvPr id="295" name="Shape 295"/>
          <p:cNvSpPr/>
          <p:nvPr/>
        </p:nvSpPr>
        <p:spPr>
          <a:xfrm>
            <a:off x="5360733" y="1339499"/>
            <a:ext cx="246113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Where We Are</a:t>
            </a:r>
          </a:p>
        </p:txBody>
      </p:sp>
      <p:sp>
        <p:nvSpPr>
          <p:cNvPr id="296" name="Shape 296"/>
          <p:cNvSpPr/>
          <p:nvPr/>
        </p:nvSpPr>
        <p:spPr>
          <a:xfrm>
            <a:off x="6591300" y="2971799"/>
            <a:ext cx="6197600" cy="4533262"/>
          </a:xfrm>
          <a:prstGeom prst="rect">
            <a:avLst/>
          </a:prstGeom>
          <a:ln>
            <a:solidFill>
              <a:srgbClr val="34005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Building support for 'data display' items: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4572000" indent="-4572000" algn="l">
              <a:buClr>
                <a:srgbClr val="535353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Checkboxes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4572000" indent="-4572000" algn="l">
              <a:buClr>
                <a:srgbClr val="535353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Radio Buttons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4572000" indent="-4572000" algn="l">
              <a:buClr>
                <a:srgbClr val="535353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Text Areas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4572000" indent="-4572000" algn="l">
              <a:buClr>
                <a:srgbClr val="535353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WYSIWYGs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4572000" indent="-4572000" algn="l">
              <a:buClr>
                <a:srgbClr val="535353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File uploads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 marL="4572000" indent="-4572000" algn="l">
              <a:buClr>
                <a:srgbClr val="535353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etc </a:t>
            </a:r>
          </a:p>
        </p:txBody>
      </p:sp>
      <p:sp>
        <p:nvSpPr>
          <p:cNvPr id="297" name="Shape 297"/>
          <p:cNvSpPr/>
          <p:nvPr/>
        </p:nvSpPr>
        <p:spPr>
          <a:xfrm>
            <a:off x="320760" y="3460749"/>
            <a:ext cx="5409012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721894" indent="-721894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trike="sngStrike"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It doesn’t exist</a:t>
            </a:r>
            <a:endParaRPr strike="sngStrike">
              <a:latin typeface="+mn-lt"/>
              <a:ea typeface="+mn-ea"/>
              <a:cs typeface="+mn-cs"/>
              <a:sym typeface="Helvetica"/>
            </a:endParaRPr>
          </a:p>
          <a:p>
            <a:pPr lvl="0" marL="721894" indent="-721894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trike="sngStrike"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You can make it work</a:t>
            </a:r>
            <a:endParaRPr strike="sngStrike">
              <a:latin typeface="+mn-lt"/>
              <a:ea typeface="+mn-ea"/>
              <a:cs typeface="+mn-cs"/>
              <a:sym typeface="Helvetica"/>
            </a:endParaRPr>
          </a:p>
          <a:p>
            <a:pPr lvl="0" marL="721894" indent="-721894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It’s easy to make it work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 marL="721894" indent="-721894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It does a lot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 marL="721894" indent="-721894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You can’t break it </a:t>
            </a:r>
          </a:p>
        </p:txBody>
      </p:sp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title"/>
          </p:nvPr>
        </p:nvSpPr>
        <p:spPr>
          <a:xfrm>
            <a:off x="355600" y="-139700"/>
            <a:ext cx="12293600" cy="1294706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MegaBar Needs You!</a:t>
            </a:r>
          </a:p>
        </p:txBody>
      </p:sp>
      <p:sp>
        <p:nvSpPr>
          <p:cNvPr id="300" name="Shape 300"/>
          <p:cNvSpPr/>
          <p:nvPr>
            <p:ph type="body" idx="1"/>
          </p:nvPr>
        </p:nvSpPr>
        <p:spPr>
          <a:xfrm>
            <a:off x="444500" y="2286000"/>
            <a:ext cx="6438903" cy="6299200"/>
          </a:xfrm>
          <a:prstGeom prst="rect">
            <a:avLst/>
          </a:prstGeom>
        </p:spPr>
        <p:txBody>
          <a:bodyPr/>
          <a:lstStyle/>
          <a:p>
            <a:pPr lvl="0" marL="0" indent="0" defTabSz="303783">
              <a:lnSpc>
                <a:spcPct val="108000"/>
              </a:lnSpc>
              <a:spcBef>
                <a:spcPts val="2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000"/>
              <a:t>Seeking help with:</a:t>
            </a:r>
            <a:endParaRPr sz="3000"/>
          </a:p>
          <a:p>
            <a:pPr lvl="0" marL="987155" indent="-987155" defTabSz="303783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/>
              <a:t>DOM and Style Management</a:t>
            </a:r>
            <a:endParaRPr sz="3000"/>
          </a:p>
          <a:p>
            <a:pPr lvl="0" marL="987155" indent="-987155" defTabSz="303783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/>
              <a:t>Multi Site Management</a:t>
            </a:r>
            <a:endParaRPr sz="3000"/>
          </a:p>
          <a:p>
            <a:pPr lvl="0" marL="987155" indent="-987155" defTabSz="303783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/>
              <a:t>Asset management</a:t>
            </a:r>
            <a:endParaRPr sz="3000"/>
          </a:p>
          <a:p>
            <a:pPr lvl="0" marL="987155" indent="-987155" defTabSz="303783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/>
              <a:t>Users and User roles</a:t>
            </a:r>
            <a:endParaRPr sz="3000"/>
          </a:p>
          <a:p>
            <a:pPr lvl="0" marL="987155" indent="-987155" defTabSz="303783">
              <a:lnSpc>
                <a:spcPct val="108000"/>
              </a:lnSpc>
              <a:spcBef>
                <a:spcPts val="2300"/>
              </a:spcBef>
              <a:buClr>
                <a:srgbClr val="535353"/>
              </a:buClr>
              <a:buFont typeface="Gill Sans"/>
              <a:defRPr sz="1800">
                <a:solidFill>
                  <a:srgbClr val="000000"/>
                </a:solidFill>
              </a:defRPr>
            </a:pPr>
            <a:r>
              <a:rPr sz="3000"/>
              <a:t>Theming systems</a:t>
            </a:r>
          </a:p>
        </p:txBody>
      </p:sp>
      <p:sp>
        <p:nvSpPr>
          <p:cNvPr id="301" name="Shape 301"/>
          <p:cNvSpPr/>
          <p:nvPr/>
        </p:nvSpPr>
        <p:spPr>
          <a:xfrm>
            <a:off x="4977781" y="1339499"/>
            <a:ext cx="322704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535353"/>
                </a:solidFill>
              </a:rPr>
              <a:t>Where We’re Going</a:t>
            </a:r>
          </a:p>
        </p:txBody>
      </p:sp>
      <p:sp>
        <p:nvSpPr>
          <p:cNvPr id="302" name="Shape 302"/>
          <p:cNvSpPr/>
          <p:nvPr/>
        </p:nvSpPr>
        <p:spPr>
          <a:xfrm>
            <a:off x="6959600" y="3886200"/>
            <a:ext cx="5054600" cy="2450462"/>
          </a:xfrm>
          <a:prstGeom prst="rect">
            <a:avLst/>
          </a:prstGeom>
          <a:ln>
            <a:solidFill>
              <a:srgbClr val="34005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Want to contribute to a Rails project?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You can have a big impact here!</a:t>
            </a:r>
          </a:p>
        </p:txBody>
      </p:sp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EnGines R Us!</a:t>
            </a:r>
          </a:p>
        </p:txBody>
      </p:sp>
      <p:sp>
        <p:nvSpPr>
          <p:cNvPr id="305" name="Shape 305"/>
          <p:cNvSpPr/>
          <p:nvPr>
            <p:ph type="body" idx="1"/>
          </p:nvPr>
        </p:nvSpPr>
        <p:spPr>
          <a:xfrm>
            <a:off x="1346200" y="3945466"/>
            <a:ext cx="6172200" cy="4533904"/>
          </a:xfrm>
          <a:prstGeom prst="rect">
            <a:avLst/>
          </a:prstGeom>
        </p:spPr>
        <p:txBody>
          <a:bodyPr/>
          <a:lstStyle/>
          <a:p>
            <a:pPr lvl="0" marL="244729" indent="-244729" defTabSz="274574">
              <a:spcBef>
                <a:spcPts val="21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</a:p>
        </p:txBody>
      </p:sp>
      <p:sp>
        <p:nvSpPr>
          <p:cNvPr id="306" name="Shape 306"/>
          <p:cNvSpPr/>
          <p:nvPr/>
        </p:nvSpPr>
        <p:spPr>
          <a:xfrm>
            <a:off x="2235200" y="2514600"/>
            <a:ext cx="8305800" cy="61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Rails Engines Lets Applications Reuse:</a:t>
            </a:r>
          </a:p>
        </p:txBody>
      </p:sp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More Engines</a:t>
            </a:r>
          </a:p>
        </p:txBody>
      </p:sp>
      <p:sp>
        <p:nvSpPr>
          <p:cNvPr id="309" name="Shape 309"/>
          <p:cNvSpPr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/>
          <a:lstStyle/>
          <a:p>
            <a:pPr lvl="0" marL="19543904" indent="-19543904" defTabSz="514095">
              <a:spcBef>
                <a:spcPts val="40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048">
                <a:solidFill>
                  <a:srgbClr val="535353"/>
                </a:solidFill>
              </a:rPr>
              <a:t>Typically rails app files load before Engine files. </a:t>
            </a:r>
            <a:endParaRPr sz="1584"/>
          </a:p>
          <a:p>
            <a:pPr lvl="0" marL="19543904" indent="-19543904" defTabSz="514095">
              <a:spcBef>
                <a:spcPts val="4000"/>
              </a:spcBef>
              <a:buClr>
                <a:srgbClr val="535353"/>
              </a:buClr>
              <a:defRPr sz="1800">
                <a:solidFill>
                  <a:srgbClr val="000000"/>
                </a:solidFill>
              </a:defRPr>
            </a:pPr>
            <a:r>
              <a:rPr sz="4048">
                <a:solidFill>
                  <a:srgbClr val="535353"/>
                </a:solidFill>
              </a:rPr>
              <a:t>You may want to reverse this so that an app can override engine code:</a:t>
            </a:r>
            <a:endParaRPr sz="1584"/>
          </a:p>
          <a:p>
            <a:pPr lvl="0" marL="1221491" indent="-1221491" defTabSz="514095">
              <a:spcBef>
                <a:spcPts val="4000"/>
              </a:spcBef>
              <a:buClr>
                <a:srgbClr val="535353"/>
              </a:buClr>
              <a:buFont typeface="Courier New"/>
              <a:defRPr sz="1800">
                <a:solidFill>
                  <a:srgbClr val="000000"/>
                </a:solidFill>
              </a:defRPr>
            </a:pPr>
            <a:r>
              <a:rPr sz="2024">
                <a:solidFill>
                  <a:srgbClr val="535353"/>
                </a:solidFill>
                <a:latin typeface="Courier New"/>
                <a:ea typeface="Courier New"/>
                <a:cs typeface="Courier New"/>
                <a:sym typeface="Courier New"/>
              </a:rPr>
              <a:t>config.railties_order = [MegaBar::Engine, :main_app, :all]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663466" y="2392222"/>
            <a:ext cx="8787239" cy="496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Easier to manage dependencies.</a:t>
            </a:r>
            <a:endParaRPr sz="2600"/>
          </a:p>
          <a:p>
            <a:pPr lvl="0" marL="360947" indent="-360947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600"/>
              <a:t>Big apps lose track of which parts require the dependencies.</a:t>
            </a:r>
            <a:endParaRPr sz="2600"/>
          </a:p>
          <a:p>
            <a:pPr lvl="0" marL="360947" indent="-360947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Easier to isolate Bugs</a:t>
            </a:r>
            <a:endParaRPr sz="2600"/>
          </a:p>
          <a:p>
            <a:pPr lvl="0" marL="260684" indent="-260684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600"/>
              <a:t>If a test fails in an engine, you know the problem is with the engine or with one of it’s dependencies. </a:t>
            </a: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Easier to test individual portions of your project.</a:t>
            </a:r>
            <a:endParaRPr sz="2600"/>
          </a:p>
          <a:p>
            <a:pPr lvl="0" marL="260684" indent="-260684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600"/>
              <a:t>Just run the specs in your area.</a:t>
            </a: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600"/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600"/>
              <a:t>Plug and Play Functionality for your clients!</a:t>
            </a:r>
          </a:p>
        </p:txBody>
      </p:sp>
      <p:sp>
        <p:nvSpPr>
          <p:cNvPr id="55" name="Shape 55"/>
          <p:cNvSpPr/>
          <p:nvPr>
            <p:ph type="title" idx="4294967295"/>
          </p:nvPr>
        </p:nvSpPr>
        <p:spPr>
          <a:xfrm>
            <a:off x="355600" y="228600"/>
            <a:ext cx="12293600" cy="1673622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/>
              <a:t>COMPONENTS</a:t>
            </a:r>
            <a:endParaRPr cap="all" sz="7200"/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400"/>
              <a:t>Profit</a:t>
            </a:r>
          </a:p>
        </p:txBody>
      </p:sp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xfrm>
            <a:off x="355600" y="254000"/>
            <a:ext cx="12293600" cy="1151285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Resources</a:t>
            </a:r>
          </a:p>
        </p:txBody>
      </p:sp>
      <p:sp>
        <p:nvSpPr>
          <p:cNvPr id="312" name="Shape 312"/>
          <p:cNvSpPr/>
          <p:nvPr>
            <p:ph type="body" idx="1"/>
          </p:nvPr>
        </p:nvSpPr>
        <p:spPr>
          <a:xfrm>
            <a:off x="355600" y="1495276"/>
            <a:ext cx="12293600" cy="7572524"/>
          </a:xfrm>
          <a:prstGeom prst="rect">
            <a:avLst/>
          </a:prstGeom>
        </p:spPr>
        <p:txBody>
          <a:bodyPr/>
          <a:lstStyle/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14">
                <a:latin typeface="Gill Sans"/>
                <a:ea typeface="Gill Sans"/>
                <a:cs typeface="Gill Sans"/>
                <a:sym typeface="Gill Sans"/>
              </a:rPr>
              <a:t>Components at Mountain West</a:t>
            </a:r>
            <a:r>
              <a:rPr sz="1314"/>
              <a:t>: </a:t>
            </a:r>
            <a:r>
              <a:rPr sz="1314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https://www.youtube.com/watch?v=-54SDanDC00</a:t>
            </a:r>
            <a:r>
              <a:rPr sz="1314"/>
              <a:t> </a:t>
            </a:r>
            <a:endParaRPr sz="1314"/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Engines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3" invalidUrl="" action="" tgtFrame="" tooltip="" history="1" highlightClick="0" endSnd="0"/>
              </a:rPr>
              <a:t>http://guides.rubyonrails.org/engines.html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Start Here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3" invalidUrl="" action="" tgtFrame="" tooltip="" history="1" highlightClick="0" endSnd="0"/>
              </a:rPr>
              <a:t>http://guides.rubyonrails.org/engines.html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Or Here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4" invalidUrl="" action="" tgtFrame="" tooltip="" history="1" highlightClick="0" endSnd="0"/>
              </a:rPr>
              <a:t>http://railscasts.com/episodes/277-mountable-engines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Examples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5" invalidUrl="" action="" tgtFrame="" tooltip="" history="1" highlightClick="0" endSnd="0"/>
              </a:rPr>
              <a:t>http://www.toptal.com/ruby-on-rails/rails-engines-in-the-wild-real-world-examples-of-rails-engines-in-action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Rails 4 Engines info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6" invalidUrl="" action="" tgtFrame="" tooltip="" history="1" highlightClick="0" endSnd="0"/>
              </a:rPr>
              <a:t>http://tech.taskrabbit.com/blog/2014/02/11/rails-4-engines/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Multiple Engines at once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7" invalidUrl="" action="" tgtFrame="" tooltip="" history="1" highlightClick="0" endSnd="0"/>
              </a:rPr>
              <a:t>http://pivotallabs.com/migrating-from-a-single-rails-app-to-a-suite-of-rails-engines/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A nice presentation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8" invalidUrl="" action="" tgtFrame="" tooltip="" history="1" highlightClick="0" endSnd="0"/>
              </a:rPr>
              <a:t>http://www.slideshare.net/AndyMaleh/rails-engine-patterns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Combustion</a:t>
            </a:r>
            <a:r>
              <a:rPr sz="1387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9" invalidUrl="" action="" tgtFrame="" tooltip="" history="1" highlightClick="0" endSnd="0"/>
              </a:rPr>
              <a:t>https://github.com/pat/combustion</a:t>
            </a:r>
            <a:endParaRPr sz="1387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87">
                <a:latin typeface="Gill Sans"/>
                <a:ea typeface="Gill Sans"/>
                <a:cs typeface="Gill Sans"/>
                <a:sym typeface="Gill Sans"/>
              </a:rPr>
              <a:t>Publishing a Gem: </a:t>
            </a:r>
            <a:r>
              <a:rPr sz="1387">
                <a:latin typeface="Gill Sans"/>
                <a:ea typeface="Gill Sans"/>
                <a:cs typeface="Gill Sans"/>
                <a:sym typeface="Gill Sans"/>
                <a:hlinkClick r:id="rId10" invalidUrl="" action="" tgtFrame="" tooltip="" history="1" highlightClick="0" endSnd="0"/>
              </a:rPr>
              <a:t>http://guides.rubygems.org/publishing/</a:t>
            </a:r>
            <a:endParaRPr sz="1314"/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14">
                <a:latin typeface="Gill Sans"/>
                <a:ea typeface="Gill Sans"/>
                <a:cs typeface="Gill Sans"/>
                <a:sym typeface="Gill Sans"/>
              </a:rPr>
              <a:t>Testing Controllers with Rack: </a:t>
            </a:r>
            <a:r>
              <a:rPr sz="1314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"/>
                <a:ea typeface="Gill Sans"/>
                <a:cs typeface="Gill Sans"/>
                <a:sym typeface="Gill Sans"/>
                <a:hlinkClick r:id="rId11" invalidUrl="" action="" tgtFrame="" tooltip="" history="1" highlightClick="0" endSnd="0"/>
              </a:rPr>
              <a:t>http://dev.af83.com/2011/02/22/rails-3-controllers-unit-testing-with-rack.html</a:t>
            </a:r>
            <a:endParaRPr sz="1314">
              <a:latin typeface="Gill Sans"/>
              <a:ea typeface="Gill Sans"/>
              <a:cs typeface="Gill Sans"/>
              <a:sym typeface="Gill Sans"/>
            </a:endParaRPr>
          </a:p>
          <a:p>
            <a:pPr lvl="0" marL="0" indent="0" defTabSz="426466">
              <a:spcBef>
                <a:spcPts val="3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14">
                <a:latin typeface="Gill Sans"/>
                <a:ea typeface="Gill Sans"/>
                <a:cs typeface="Gill Sans"/>
                <a:sym typeface="Gill Sans"/>
              </a:rPr>
              <a:t>Service Objects: </a:t>
            </a:r>
            <a:r>
              <a:rPr sz="1314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"/>
                <a:ea typeface="Gill Sans"/>
                <a:cs typeface="Gill Sans"/>
                <a:sym typeface="Gill Sans"/>
                <a:hlinkClick r:id="rId12" invalidUrl="" action="" tgtFrame="" tooltip="" history="1" highlightClick="0" endSnd="0"/>
              </a:rPr>
              <a:t>https://blog.engineyard.com/2014/keeping-your-rails-controllers-dry-with-services</a:t>
            </a:r>
          </a:p>
        </p:txBody>
      </p:sp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Action</a:t>
            </a:r>
          </a:p>
        </p:txBody>
      </p:sp>
      <p:sp>
        <p:nvSpPr>
          <p:cNvPr id="315" name="Shape 315"/>
          <p:cNvSpPr/>
          <p:nvPr/>
        </p:nvSpPr>
        <p:spPr>
          <a:xfrm>
            <a:off x="104836" y="2349500"/>
            <a:ext cx="12795127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Check Out MegaBar repo:</a:t>
            </a:r>
            <a:endParaRPr sz="36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3600">
                <a:latin typeface="+mn-lt"/>
                <a:ea typeface="+mn-ea"/>
                <a:cs typeface="+mn-cs"/>
                <a:sym typeface="Helvetica"/>
                <a:hlinkClick r:id="rId2" invalidUrl="" action="" tgtFrame="" tooltip="" history="1" highlightClick="0" endSnd="0"/>
              </a:rPr>
              <a:t>https://github.com/megabar/megabar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Check Out MegaBar site:</a:t>
            </a:r>
            <a:endParaRPr sz="36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sz="3700">
                <a:latin typeface="+mn-lt"/>
                <a:ea typeface="+mn-ea"/>
                <a:cs typeface="+mn-cs"/>
                <a:sym typeface="Helvetica"/>
                <a:hlinkClick r:id="rId2" invalidUrl="" action="" tgtFrame="" tooltip="" history="1" highlightClick="0" endSnd="0"/>
              </a:rPr>
              <a:t>http://megabar.net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Contact Me: </a:t>
            </a:r>
            <a:r>
              <a:rPr sz="3400">
                <a:latin typeface="+mn-lt"/>
                <a:ea typeface="+mn-ea"/>
                <a:cs typeface="+mn-cs"/>
                <a:sym typeface="Helvetica"/>
                <a:hlinkClick r:id="rId3" invalidUrl="" action="" tgtFrame="" tooltip="" history="1" highlightClick="0" endSnd="0"/>
              </a:rPr>
              <a:t>bagus@megabar.net</a:t>
            </a: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Give me your email address if you are interested in joining our Slack.. </a:t>
            </a:r>
            <a:r>
              <a:rPr sz="3600">
                <a:latin typeface="+mn-lt"/>
                <a:ea typeface="+mn-ea"/>
                <a:cs typeface="+mn-cs"/>
                <a:sym typeface="Helvetica"/>
                <a:hlinkClick r:id="rId4" invalidUrl="" action="" tgtFrame="" tooltip="" history="1" highlightClick="0" endSnd="0"/>
              </a:rPr>
              <a:t>megabar.slack.com</a:t>
            </a:r>
          </a:p>
        </p:txBody>
      </p:sp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185"/>
            <a:ext cx="12466195" cy="8610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 idx="4294967295"/>
          </p:nvPr>
        </p:nvSpPr>
        <p:spPr>
          <a:xfrm>
            <a:off x="355600" y="-317500"/>
            <a:ext cx="12293600" cy="16736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COMPONENTS</a:t>
            </a:r>
          </a:p>
        </p:txBody>
      </p:sp>
      <p:sp>
        <p:nvSpPr>
          <p:cNvPr id="58" name="Shape 58"/>
          <p:cNvSpPr/>
          <p:nvPr/>
        </p:nvSpPr>
        <p:spPr>
          <a:xfrm>
            <a:off x="304030" y="1066800"/>
            <a:ext cx="1221893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3600"/>
              <a:t>Component is the name given to a Ruby on Rails engine or Ruby gem when used as building block of a Rails application.</a:t>
            </a:r>
          </a:p>
        </p:txBody>
      </p:sp>
      <p:pic>
        <p:nvPicPr>
          <p:cNvPr id="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2755321"/>
            <a:ext cx="10276279" cy="5709859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8387638" y="9010700"/>
            <a:ext cx="4179724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Stephan Hagemann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2-033_1302x975.jpeg"/>
          <p:cNvPicPr/>
          <p:nvPr/>
        </p:nvPicPr>
        <p:blipFill>
          <a:blip r:embed="rId2">
            <a:extLst/>
          </a:blip>
          <a:srcRect l="0" t="1461" r="0" b="1525"/>
          <a:stretch>
            <a:fillRect/>
          </a:stretch>
        </p:blipFill>
        <p:spPr>
          <a:xfrm>
            <a:off x="6654800" y="5029198"/>
            <a:ext cx="5803900" cy="4216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1-029_1302x975.jpeg"/>
          <p:cNvPicPr/>
          <p:nvPr/>
        </p:nvPicPr>
        <p:blipFill>
          <a:blip r:embed="rId3">
            <a:extLst/>
          </a:blip>
          <a:srcRect l="0" t="1461" r="49" b="1524"/>
          <a:stretch>
            <a:fillRect/>
          </a:stretch>
        </p:blipFill>
        <p:spPr>
          <a:xfrm>
            <a:off x="6667500" y="507998"/>
            <a:ext cx="5801015" cy="4216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2-10-SUPERQUADRO_1631x2178.jpeg"/>
          <p:cNvPicPr/>
          <p:nvPr/>
        </p:nvPicPr>
        <p:blipFill>
          <a:blip r:embed="rId4">
            <a:extLst/>
          </a:blip>
          <a:srcRect l="18422" t="236" r="8931" b="17960"/>
          <a:stretch>
            <a:fillRect/>
          </a:stretch>
        </p:blipFill>
        <p:spPr>
          <a:xfrm>
            <a:off x="533400" y="507998"/>
            <a:ext cx="5808231" cy="8737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355600" y="-317500"/>
            <a:ext cx="12293600" cy="16736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7200"/>
              <a:t>Engines</a:t>
            </a:r>
          </a:p>
        </p:txBody>
      </p:sp>
      <p:sp>
        <p:nvSpPr>
          <p:cNvPr id="67" name="Shape 67"/>
          <p:cNvSpPr/>
          <p:nvPr/>
        </p:nvSpPr>
        <p:spPr>
          <a:xfrm>
            <a:off x="834553" y="3746500"/>
            <a:ext cx="4973936" cy="389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360947" indent="-360947" algn="l">
              <a:lnSpc>
                <a:spcPct val="15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latin typeface="+mn-lt"/>
                <a:ea typeface="+mn-ea"/>
                <a:cs typeface="+mn-cs"/>
                <a:sym typeface="Helvetica"/>
              </a:rPr>
              <a:t>Share functionality across multiple rails apps.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360947" indent="-360947" algn="l">
              <a:lnSpc>
                <a:spcPct val="15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latin typeface="+mn-lt"/>
                <a:ea typeface="+mn-ea"/>
                <a:cs typeface="+mn-cs"/>
                <a:sym typeface="Helvetica"/>
              </a:rPr>
              <a:t>Good idea for delivering projects to clients that already have a rails app.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360947" indent="-360947" algn="l">
              <a:lnSpc>
                <a:spcPct val="15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latin typeface="+mn-lt"/>
                <a:ea typeface="+mn-ea"/>
                <a:cs typeface="+mn-cs"/>
                <a:sym typeface="Helvetica"/>
              </a:rPr>
              <a:t>Big part of Component Based Architecture!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360947" indent="-360947" algn="l">
              <a:lnSpc>
                <a:spcPct val="15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latin typeface="+mn-lt"/>
                <a:ea typeface="+mn-ea"/>
                <a:cs typeface="+mn-cs"/>
                <a:sym typeface="Helvetica"/>
              </a:rPr>
              <a:t>They are a rack app like other middleware systems</a:t>
            </a:r>
          </a:p>
        </p:txBody>
      </p:sp>
      <p:sp>
        <p:nvSpPr>
          <p:cNvPr id="68" name="Shape 68"/>
          <p:cNvSpPr/>
          <p:nvPr/>
        </p:nvSpPr>
        <p:spPr>
          <a:xfrm>
            <a:off x="7216378" y="3371849"/>
            <a:ext cx="3223409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Gemfile vs. Gemspec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Models</a:t>
            </a:r>
            <a:endParaRPr sz="22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Views</a:t>
            </a:r>
            <a:endParaRPr sz="22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Controllers</a:t>
            </a:r>
            <a:endParaRPr sz="22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Concerns</a:t>
            </a:r>
            <a:endParaRPr sz="2200">
              <a:solidFill>
                <a:srgbClr val="535353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Helpers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Assets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Routes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Rake Tasks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Middleware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Generators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Initializers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Migrations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Libraries</a:t>
            </a:r>
            <a:endParaRPr sz="2200">
              <a:latin typeface="+mn-lt"/>
              <a:ea typeface="+mn-ea"/>
              <a:cs typeface="+mn-cs"/>
              <a:sym typeface="Helvetica"/>
            </a:endParaRPr>
          </a:p>
          <a:p>
            <a:pPr lvl="0" marL="441157" indent="-441157" algn="l">
              <a:buClr>
                <a:srgbClr val="535353"/>
              </a:buClr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rPr>
              <a:t>Seeds</a:t>
            </a:r>
          </a:p>
        </p:txBody>
      </p:sp>
      <p:sp>
        <p:nvSpPr>
          <p:cNvPr id="69" name="Shape 69"/>
          <p:cNvSpPr/>
          <p:nvPr/>
        </p:nvSpPr>
        <p:spPr>
          <a:xfrm>
            <a:off x="25704" y="1079550"/>
            <a:ext cx="12953392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Engines can be considered miniature applications that provide functionality to their host applications. </a:t>
            </a:r>
          </a:p>
        </p:txBody>
      </p:sp>
      <p:sp>
        <p:nvSpPr>
          <p:cNvPr id="70" name="Shape 70"/>
          <p:cNvSpPr/>
          <p:nvPr/>
        </p:nvSpPr>
        <p:spPr>
          <a:xfrm>
            <a:off x="10375961" y="1679867"/>
            <a:ext cx="2326086" cy="2040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5392" y="6890"/>
                </a:lnTo>
                <a:lnTo>
                  <a:pt x="5392" y="20726"/>
                </a:lnTo>
                <a:cubicBezTo>
                  <a:pt x="5392" y="21208"/>
                  <a:pt x="5736" y="21600"/>
                  <a:pt x="6158" y="21600"/>
                </a:cubicBezTo>
                <a:lnTo>
                  <a:pt x="20833" y="21600"/>
                </a:lnTo>
                <a:cubicBezTo>
                  <a:pt x="21256" y="21600"/>
                  <a:pt x="21600" y="21208"/>
                  <a:pt x="21600" y="20726"/>
                </a:cubicBezTo>
                <a:lnTo>
                  <a:pt x="21600" y="5025"/>
                </a:lnTo>
                <a:cubicBezTo>
                  <a:pt x="21600" y="4543"/>
                  <a:pt x="21256" y="4151"/>
                  <a:pt x="20833" y="4151"/>
                </a:cubicBezTo>
                <a:lnTo>
                  <a:pt x="8616" y="41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8AAB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535353"/>
                </a:solidFill>
              </a:rPr>
              <a:t>Rails minus everything you need to get it booted.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